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D50F-6AA8-A8A6-20AA-7C3DD8EFEA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2B6D0A-8BE9-548A-93AD-0603523722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3148A71-AE4C-2017-2804-A1592F7E8EBE}"/>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515B5A47-4504-9BA7-4A24-0D8110542E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E69C62-11B5-F171-42F4-B2329C3E4F24}"/>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364587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C08-3DE2-D623-B2DF-99BE13E5A8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7410E1-09D0-85A1-3965-A0E80E4A45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D45766-7630-DEC0-C08E-907BA2312B9E}"/>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B39CCC0F-6924-5D97-012C-847B551EDD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B936C4-8B54-9BBE-1190-0A05C0E3417B}"/>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336974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0855A-6EFB-3DE8-9E67-7404969887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4A4EC9-2219-84AD-C628-9927ADD992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B6582E-109F-CAFF-1A4F-7AEBECC4178A}"/>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F7A035F0-8967-D0B1-A1A6-3451438C34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93996D-34AE-5906-28C4-9C3A27B57580}"/>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508589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E46F-BB59-A239-FCC1-5C2E843328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CD11F9-4CBA-7D87-9FE4-F411CA7C61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F1F653-218B-3CD5-8129-778B91494424}"/>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753CA097-80D5-047F-D898-BDA4B22133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56879-1F85-69C5-D892-1DD0E15B06E5}"/>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3326570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8AFB2-9E6D-8556-0D92-49EAAA8EEB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FB4A25-5CF2-B3D7-2195-026F764FC0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0C6A2-A104-D683-6FB6-8DF7E30D674D}"/>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9E623421-03D3-1E70-0B7F-19B2164806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791105-D6F3-1B72-6EA5-5953FEA6C17F}"/>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175165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B78D0-5A34-C903-5ACF-DF7373201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C7FB5C-8B84-E030-8EC1-D0449C0E5F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71580F-A708-CCC8-A040-B4BF215E90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B32D3B6-592A-0FFF-D838-89B5B13D2B83}"/>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6" name="Footer Placeholder 5">
            <a:extLst>
              <a:ext uri="{FF2B5EF4-FFF2-40B4-BE49-F238E27FC236}">
                <a16:creationId xmlns:a16="http://schemas.microsoft.com/office/drawing/2014/main" id="{C2ABE34B-09AC-5765-8871-F7CAC9BB46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84FC98-3138-281F-E638-A0D69500D408}"/>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356266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7BA16-9260-476B-D375-AF996C056A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B5EE9A-091A-B59E-F3EE-EA658487A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0BE56F-5252-0E91-A07F-A9429D4945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B23B66-6296-5FF9-9226-0D33FAB26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7E3C61-174E-8DFF-B669-48B14BB8E0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2B5D5D-5226-099E-4849-6CC719A1CEBC}"/>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8" name="Footer Placeholder 7">
            <a:extLst>
              <a:ext uri="{FF2B5EF4-FFF2-40B4-BE49-F238E27FC236}">
                <a16:creationId xmlns:a16="http://schemas.microsoft.com/office/drawing/2014/main" id="{303BD958-1DF3-D58F-F874-AFA31589330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B289B3-A05F-D6D5-0E7B-20625936FCAB}"/>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282888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80EB-069B-F801-82F3-61C81344BC0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A4B27F6-FAB4-7CD0-449C-E4F5F186B8C2}"/>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4" name="Footer Placeholder 3">
            <a:extLst>
              <a:ext uri="{FF2B5EF4-FFF2-40B4-BE49-F238E27FC236}">
                <a16:creationId xmlns:a16="http://schemas.microsoft.com/office/drawing/2014/main" id="{0A4DD4B0-2896-BCCF-6CB7-BCBD64C4BC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8A0D7DA-42A0-A671-81F1-45AEE5392B37}"/>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2278846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26A558-27CE-A77F-1867-36E5987CB7CA}"/>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3" name="Footer Placeholder 2">
            <a:extLst>
              <a:ext uri="{FF2B5EF4-FFF2-40B4-BE49-F238E27FC236}">
                <a16:creationId xmlns:a16="http://schemas.microsoft.com/office/drawing/2014/main" id="{4C280EBD-62F3-8F47-6B13-20C009594E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40327F-893C-7DB7-7A46-CAB5D7B83CDD}"/>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93302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1FCD-8863-A163-095E-F1F21AA9E2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4A670B2-5143-97B2-6077-7D615ACD7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C9E215-D0ED-5DB6-251F-368B5F845C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3DA76-6876-F520-0A2D-FA46233C5094}"/>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6" name="Footer Placeholder 5">
            <a:extLst>
              <a:ext uri="{FF2B5EF4-FFF2-40B4-BE49-F238E27FC236}">
                <a16:creationId xmlns:a16="http://schemas.microsoft.com/office/drawing/2014/main" id="{539516AC-BBEC-0872-1FA9-78B3B730033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B549A0-C1A3-0637-2DFD-B279478F76F9}"/>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3404734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1D6B-A1D1-C9BD-BA5D-7A64E4FF6E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DAAD21-99DB-2053-BD1C-8FDEC4543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E5CE10-2263-30B2-77E1-2B179C9A22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D08DB-D260-B56E-BE35-BB8884DF43F4}"/>
              </a:ext>
            </a:extLst>
          </p:cNvPr>
          <p:cNvSpPr>
            <a:spLocks noGrp="1"/>
          </p:cNvSpPr>
          <p:nvPr>
            <p:ph type="dt" sz="half" idx="10"/>
          </p:nvPr>
        </p:nvSpPr>
        <p:spPr/>
        <p:txBody>
          <a:bodyPr/>
          <a:lstStyle/>
          <a:p>
            <a:fld id="{AFCFAF17-6954-4F17-8AED-B11D2E5CA5C7}" type="datetimeFigureOut">
              <a:rPr lang="en-IN" smtClean="0"/>
              <a:t>17-08-2023</a:t>
            </a:fld>
            <a:endParaRPr lang="en-IN"/>
          </a:p>
        </p:txBody>
      </p:sp>
      <p:sp>
        <p:nvSpPr>
          <p:cNvPr id="6" name="Footer Placeholder 5">
            <a:extLst>
              <a:ext uri="{FF2B5EF4-FFF2-40B4-BE49-F238E27FC236}">
                <a16:creationId xmlns:a16="http://schemas.microsoft.com/office/drawing/2014/main" id="{AE32055D-86EA-0A99-6ACC-10373FCC36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FA3A9-5F8D-64B2-34E6-75C7D71C5FA2}"/>
              </a:ext>
            </a:extLst>
          </p:cNvPr>
          <p:cNvSpPr>
            <a:spLocks noGrp="1"/>
          </p:cNvSpPr>
          <p:nvPr>
            <p:ph type="sldNum" sz="quarter" idx="12"/>
          </p:nvPr>
        </p:nvSpPr>
        <p:spPr/>
        <p:txBody>
          <a:bodyPr/>
          <a:lstStyle/>
          <a:p>
            <a:fld id="{4C328914-ABEA-4F19-8D55-33B363D94D1F}" type="slidenum">
              <a:rPr lang="en-IN" smtClean="0"/>
              <a:t>‹#›</a:t>
            </a:fld>
            <a:endParaRPr lang="en-IN"/>
          </a:p>
        </p:txBody>
      </p:sp>
    </p:spTree>
    <p:extLst>
      <p:ext uri="{BB962C8B-B14F-4D97-AF65-F5344CB8AC3E}">
        <p14:creationId xmlns:p14="http://schemas.microsoft.com/office/powerpoint/2010/main" val="172264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F698CC-F40A-DD9C-1D98-C5F2F7639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12BE5B3-F42B-F037-B83D-7A356FFA8E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BD63FC-27F3-5CBC-139B-307C6931A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FAF17-6954-4F17-8AED-B11D2E5CA5C7}" type="datetimeFigureOut">
              <a:rPr lang="en-IN" smtClean="0"/>
              <a:t>17-08-2023</a:t>
            </a:fld>
            <a:endParaRPr lang="en-IN"/>
          </a:p>
        </p:txBody>
      </p:sp>
      <p:sp>
        <p:nvSpPr>
          <p:cNvPr id="5" name="Footer Placeholder 4">
            <a:extLst>
              <a:ext uri="{FF2B5EF4-FFF2-40B4-BE49-F238E27FC236}">
                <a16:creationId xmlns:a16="http://schemas.microsoft.com/office/drawing/2014/main" id="{97F04B62-A8E7-8AD5-3D00-0FE5EC2864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DD2E100-E7E7-8195-26FA-9AE233381A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28914-ABEA-4F19-8D55-33B363D94D1F}" type="slidenum">
              <a:rPr lang="en-IN" smtClean="0"/>
              <a:t>‹#›</a:t>
            </a:fld>
            <a:endParaRPr lang="en-IN"/>
          </a:p>
        </p:txBody>
      </p:sp>
    </p:spTree>
    <p:extLst>
      <p:ext uri="{BB962C8B-B14F-4D97-AF65-F5344CB8AC3E}">
        <p14:creationId xmlns:p14="http://schemas.microsoft.com/office/powerpoint/2010/main" val="718405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DDA7-8863-985C-8993-69DD54CA8B67}"/>
              </a:ext>
            </a:extLst>
          </p:cNvPr>
          <p:cNvSpPr>
            <a:spLocks noGrp="1"/>
          </p:cNvSpPr>
          <p:nvPr>
            <p:ph type="ctrTitle"/>
          </p:nvPr>
        </p:nvSpPr>
        <p:spPr>
          <a:xfrm>
            <a:off x="1524000" y="398325"/>
            <a:ext cx="9144000" cy="1655762"/>
          </a:xfrm>
        </p:spPr>
        <p:txBody>
          <a:bodyPr>
            <a:normAutofit fontScale="90000"/>
          </a:bodyPr>
          <a:lstStyle/>
          <a:p>
            <a:r>
              <a:rPr lang="it-IT" b="1" i="0" dirty="0">
                <a:solidFill>
                  <a:srgbClr val="FFFFFF"/>
                </a:solidFill>
                <a:effectLst/>
                <a:latin typeface="Decimal-Bold"/>
              </a:rPr>
              <a:t>Palo Alto Networks</a:t>
            </a:r>
            <a:br>
              <a:rPr lang="it-IT" b="1" i="0" dirty="0">
                <a:solidFill>
                  <a:srgbClr val="FFFFFF"/>
                </a:solidFill>
                <a:effectLst/>
                <a:latin typeface="Decimal-Bold"/>
              </a:rPr>
            </a:br>
            <a:r>
              <a:rPr lang="it-IT" b="1" i="0" dirty="0">
                <a:solidFill>
                  <a:srgbClr val="FFFFFF"/>
                </a:solidFill>
                <a:effectLst/>
                <a:latin typeface="Decimal-Bold"/>
              </a:rPr>
              <a:t>Portfolio Overview</a:t>
            </a:r>
            <a:br>
              <a:rPr lang="it-IT" b="1" i="0" dirty="0">
                <a:solidFill>
                  <a:srgbClr val="141414"/>
                </a:solidFill>
                <a:effectLst/>
                <a:latin typeface="Decimal-Bold"/>
              </a:rPr>
            </a:br>
            <a:r>
              <a:rPr lang="it-IT" b="1" i="0" dirty="0">
                <a:solidFill>
                  <a:srgbClr val="141414"/>
                </a:solidFill>
                <a:effectLst/>
                <a:latin typeface="Decimal-Bold"/>
              </a:rPr>
              <a:t>Palo Alto Networks</a:t>
            </a:r>
            <a:br>
              <a:rPr lang="it-IT" b="1" i="0" dirty="0">
                <a:solidFill>
                  <a:srgbClr val="141414"/>
                </a:solidFill>
                <a:effectLst/>
                <a:latin typeface="Decimal-Bold"/>
              </a:rPr>
            </a:br>
            <a:r>
              <a:rPr lang="it-IT" b="1" i="0" dirty="0">
                <a:solidFill>
                  <a:srgbClr val="141414"/>
                </a:solidFill>
                <a:effectLst/>
                <a:latin typeface="Decimal-Bold"/>
              </a:rPr>
              <a:t>Portfolio Overview</a:t>
            </a:r>
            <a:endParaRPr lang="en-IN" dirty="0"/>
          </a:p>
        </p:txBody>
      </p:sp>
      <p:sp>
        <p:nvSpPr>
          <p:cNvPr id="3" name="Subtitle 2">
            <a:extLst>
              <a:ext uri="{FF2B5EF4-FFF2-40B4-BE49-F238E27FC236}">
                <a16:creationId xmlns:a16="http://schemas.microsoft.com/office/drawing/2014/main" id="{ACE43CED-9F6C-E962-DB4B-4EAE3F0F4EAD}"/>
              </a:ext>
            </a:extLst>
          </p:cNvPr>
          <p:cNvSpPr>
            <a:spLocks noGrp="1"/>
          </p:cNvSpPr>
          <p:nvPr>
            <p:ph type="subTitle" idx="1"/>
          </p:nvPr>
        </p:nvSpPr>
        <p:spPr>
          <a:xfrm>
            <a:off x="1524000" y="2054087"/>
            <a:ext cx="9144000" cy="3203713"/>
          </a:xfrm>
        </p:spPr>
        <p:txBody>
          <a:bodyPr/>
          <a:lstStyle/>
          <a:p>
            <a:endParaRPr lang="en-IN" dirty="0"/>
          </a:p>
        </p:txBody>
      </p:sp>
      <p:pic>
        <p:nvPicPr>
          <p:cNvPr id="5" name="Picture 4">
            <a:extLst>
              <a:ext uri="{FF2B5EF4-FFF2-40B4-BE49-F238E27FC236}">
                <a16:creationId xmlns:a16="http://schemas.microsoft.com/office/drawing/2014/main" id="{F0DD7324-9044-15C7-F65B-781E9A772D5A}"/>
              </a:ext>
            </a:extLst>
          </p:cNvPr>
          <p:cNvPicPr>
            <a:picLocks noChangeAspect="1"/>
          </p:cNvPicPr>
          <p:nvPr/>
        </p:nvPicPr>
        <p:blipFill>
          <a:blip r:embed="rId2"/>
          <a:stretch>
            <a:fillRect/>
          </a:stretch>
        </p:blipFill>
        <p:spPr>
          <a:xfrm>
            <a:off x="2332383" y="2119129"/>
            <a:ext cx="7646504" cy="3138671"/>
          </a:xfrm>
          <a:prstGeom prst="rect">
            <a:avLst/>
          </a:prstGeom>
        </p:spPr>
      </p:pic>
    </p:spTree>
    <p:extLst>
      <p:ext uri="{BB962C8B-B14F-4D97-AF65-F5344CB8AC3E}">
        <p14:creationId xmlns:p14="http://schemas.microsoft.com/office/powerpoint/2010/main" val="3994590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C8AA14-27D5-7AA8-C9E6-F2AEB2B9E045}"/>
              </a:ext>
            </a:extLst>
          </p:cNvPr>
          <p:cNvPicPr>
            <a:picLocks noGrp="1" noChangeAspect="1"/>
          </p:cNvPicPr>
          <p:nvPr>
            <p:ph idx="1"/>
          </p:nvPr>
        </p:nvPicPr>
        <p:blipFill>
          <a:blip r:embed="rId2"/>
          <a:stretch>
            <a:fillRect/>
          </a:stretch>
        </p:blipFill>
        <p:spPr>
          <a:xfrm>
            <a:off x="516835" y="238539"/>
            <a:ext cx="11158330" cy="6520069"/>
          </a:xfrm>
        </p:spPr>
      </p:pic>
    </p:spTree>
    <p:extLst>
      <p:ext uri="{BB962C8B-B14F-4D97-AF65-F5344CB8AC3E}">
        <p14:creationId xmlns:p14="http://schemas.microsoft.com/office/powerpoint/2010/main" val="2917468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823A-20AE-87E6-14CB-10F5C041D29F}"/>
              </a:ext>
            </a:extLst>
          </p:cNvPr>
          <p:cNvSpPr>
            <a:spLocks noGrp="1"/>
          </p:cNvSpPr>
          <p:nvPr>
            <p:ph type="title"/>
          </p:nvPr>
        </p:nvSpPr>
        <p:spPr/>
        <p:txBody>
          <a:bodyPr/>
          <a:lstStyle/>
          <a:p>
            <a:r>
              <a:rPr lang="en-US" dirty="0"/>
              <a:t>Password Authentication(</a:t>
            </a:r>
            <a:r>
              <a:rPr lang="en-US" dirty="0" err="1"/>
              <a:t>Interective</a:t>
            </a:r>
            <a:r>
              <a:rPr lang="en-US" dirty="0"/>
              <a:t>)</a:t>
            </a:r>
            <a:endParaRPr lang="en-IN" dirty="0"/>
          </a:p>
        </p:txBody>
      </p:sp>
      <p:pic>
        <p:nvPicPr>
          <p:cNvPr id="5" name="Content Placeholder 4">
            <a:extLst>
              <a:ext uri="{FF2B5EF4-FFF2-40B4-BE49-F238E27FC236}">
                <a16:creationId xmlns:a16="http://schemas.microsoft.com/office/drawing/2014/main" id="{7778B4CB-C5B5-C9E8-8A37-44EDFA8084D8}"/>
              </a:ext>
            </a:extLst>
          </p:cNvPr>
          <p:cNvPicPr>
            <a:picLocks noGrp="1" noChangeAspect="1"/>
          </p:cNvPicPr>
          <p:nvPr>
            <p:ph idx="1"/>
          </p:nvPr>
        </p:nvPicPr>
        <p:blipFill>
          <a:blip r:embed="rId2"/>
          <a:stretch>
            <a:fillRect/>
          </a:stretch>
        </p:blipFill>
        <p:spPr>
          <a:xfrm>
            <a:off x="1577010" y="1577009"/>
            <a:ext cx="9064486" cy="4162840"/>
          </a:xfrm>
        </p:spPr>
      </p:pic>
    </p:spTree>
    <p:extLst>
      <p:ext uri="{BB962C8B-B14F-4D97-AF65-F5344CB8AC3E}">
        <p14:creationId xmlns:p14="http://schemas.microsoft.com/office/powerpoint/2010/main" val="2049084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E06C13E-F86B-B49B-9237-FFAA532BB477}"/>
              </a:ext>
            </a:extLst>
          </p:cNvPr>
          <p:cNvPicPr>
            <a:picLocks noGrp="1" noChangeAspect="1"/>
          </p:cNvPicPr>
          <p:nvPr>
            <p:ph idx="1"/>
          </p:nvPr>
        </p:nvPicPr>
        <p:blipFill>
          <a:blip r:embed="rId2"/>
          <a:stretch>
            <a:fillRect/>
          </a:stretch>
        </p:blipFill>
        <p:spPr>
          <a:xfrm>
            <a:off x="1325217" y="1736035"/>
            <a:ext cx="9793357" cy="3155971"/>
          </a:xfrm>
        </p:spPr>
      </p:pic>
      <p:sp>
        <p:nvSpPr>
          <p:cNvPr id="5" name="TextBox 4">
            <a:extLst>
              <a:ext uri="{FF2B5EF4-FFF2-40B4-BE49-F238E27FC236}">
                <a16:creationId xmlns:a16="http://schemas.microsoft.com/office/drawing/2014/main" id="{4BFC4A63-4EBF-5213-7F08-532A6E62F02C}"/>
              </a:ext>
            </a:extLst>
          </p:cNvPr>
          <p:cNvSpPr txBox="1"/>
          <p:nvPr/>
        </p:nvSpPr>
        <p:spPr>
          <a:xfrm>
            <a:off x="2226364" y="538440"/>
            <a:ext cx="8719931" cy="553998"/>
          </a:xfrm>
          <a:prstGeom prst="rect">
            <a:avLst/>
          </a:prstGeom>
          <a:noFill/>
        </p:spPr>
        <p:txBody>
          <a:bodyPr wrap="square">
            <a:spAutoFit/>
          </a:bodyPr>
          <a:lstStyle/>
          <a:p>
            <a:pPr algn="l"/>
            <a:r>
              <a:rPr lang="en-IN" sz="3000" b="1" i="0" dirty="0">
                <a:solidFill>
                  <a:srgbClr val="141414"/>
                </a:solidFill>
                <a:effectLst/>
                <a:latin typeface="Decimal-Medium"/>
              </a:rPr>
              <a:t>Certificate-Based Authentication (Non-Interactive)</a:t>
            </a:r>
          </a:p>
        </p:txBody>
      </p:sp>
    </p:spTree>
    <p:extLst>
      <p:ext uri="{BB962C8B-B14F-4D97-AF65-F5344CB8AC3E}">
        <p14:creationId xmlns:p14="http://schemas.microsoft.com/office/powerpoint/2010/main" val="4092918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CA58-3153-2C64-395C-EB65831E1C17}"/>
              </a:ext>
            </a:extLst>
          </p:cNvPr>
          <p:cNvSpPr>
            <a:spLocks noGrp="1"/>
          </p:cNvSpPr>
          <p:nvPr>
            <p:ph type="title"/>
          </p:nvPr>
        </p:nvSpPr>
        <p:spPr>
          <a:xfrm>
            <a:off x="838200" y="365125"/>
            <a:ext cx="10515600" cy="2007014"/>
          </a:xfrm>
        </p:spPr>
        <p:txBody>
          <a:bodyPr/>
          <a:lstStyle/>
          <a:p>
            <a:r>
              <a:rPr lang="en-US" dirty="0"/>
              <a:t>Zone Security, Security and NAT Policies</a:t>
            </a:r>
            <a:br>
              <a:rPr lang="en-US" dirty="0"/>
            </a:br>
            <a:r>
              <a:rPr lang="en-US" sz="3000" dirty="0"/>
              <a:t>Cyber Attack Lifecycle</a:t>
            </a:r>
            <a:br>
              <a:rPr lang="en-US" dirty="0"/>
            </a:br>
            <a:endParaRPr lang="en-IN" dirty="0"/>
          </a:p>
        </p:txBody>
      </p:sp>
      <p:pic>
        <p:nvPicPr>
          <p:cNvPr id="5" name="Content Placeholder 4">
            <a:extLst>
              <a:ext uri="{FF2B5EF4-FFF2-40B4-BE49-F238E27FC236}">
                <a16:creationId xmlns:a16="http://schemas.microsoft.com/office/drawing/2014/main" id="{685E6BFC-49DE-5E92-E105-ADB44918EC48}"/>
              </a:ext>
            </a:extLst>
          </p:cNvPr>
          <p:cNvPicPr>
            <a:picLocks noGrp="1" noChangeAspect="1"/>
          </p:cNvPicPr>
          <p:nvPr>
            <p:ph idx="1"/>
          </p:nvPr>
        </p:nvPicPr>
        <p:blipFill>
          <a:blip r:embed="rId2"/>
          <a:stretch>
            <a:fillRect/>
          </a:stretch>
        </p:blipFill>
        <p:spPr>
          <a:xfrm>
            <a:off x="371061" y="2531166"/>
            <a:ext cx="11675165" cy="2312586"/>
          </a:xfrm>
        </p:spPr>
      </p:pic>
    </p:spTree>
    <p:extLst>
      <p:ext uri="{BB962C8B-B14F-4D97-AF65-F5344CB8AC3E}">
        <p14:creationId xmlns:p14="http://schemas.microsoft.com/office/powerpoint/2010/main" val="192876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2B10-2ED2-3CED-110F-AE3302031FD0}"/>
              </a:ext>
            </a:extLst>
          </p:cNvPr>
          <p:cNvSpPr>
            <a:spLocks noGrp="1"/>
          </p:cNvSpPr>
          <p:nvPr>
            <p:ph type="title"/>
          </p:nvPr>
        </p:nvSpPr>
        <p:spPr/>
        <p:txBody>
          <a:bodyPr/>
          <a:lstStyle/>
          <a:p>
            <a:r>
              <a:rPr lang="en-US" dirty="0"/>
              <a:t>Interface Types</a:t>
            </a:r>
            <a:endParaRPr lang="en-IN" dirty="0"/>
          </a:p>
        </p:txBody>
      </p:sp>
      <p:sp>
        <p:nvSpPr>
          <p:cNvPr id="3" name="Content Placeholder 2">
            <a:extLst>
              <a:ext uri="{FF2B5EF4-FFF2-40B4-BE49-F238E27FC236}">
                <a16:creationId xmlns:a16="http://schemas.microsoft.com/office/drawing/2014/main" id="{464F30BE-127B-20A4-372A-0F7324516BE0}"/>
              </a:ext>
            </a:extLst>
          </p:cNvPr>
          <p:cNvSpPr>
            <a:spLocks noGrp="1"/>
          </p:cNvSpPr>
          <p:nvPr>
            <p:ph idx="1"/>
          </p:nvPr>
        </p:nvSpPr>
        <p:spPr/>
        <p:txBody>
          <a:bodyPr/>
          <a:lstStyle/>
          <a:p>
            <a:r>
              <a:rPr lang="en-US" dirty="0"/>
              <a:t>TAP</a:t>
            </a:r>
          </a:p>
          <a:p>
            <a:r>
              <a:rPr lang="en-US" dirty="0"/>
              <a:t>Virtual</a:t>
            </a:r>
          </a:p>
          <a:p>
            <a:r>
              <a:rPr lang="en-US" dirty="0"/>
              <a:t>Layer2</a:t>
            </a:r>
          </a:p>
          <a:p>
            <a:r>
              <a:rPr lang="en-US" dirty="0"/>
              <a:t>Layer3</a:t>
            </a:r>
            <a:endParaRPr lang="en-IN" dirty="0"/>
          </a:p>
        </p:txBody>
      </p:sp>
    </p:spTree>
    <p:extLst>
      <p:ext uri="{BB962C8B-B14F-4D97-AF65-F5344CB8AC3E}">
        <p14:creationId xmlns:p14="http://schemas.microsoft.com/office/powerpoint/2010/main" val="2482353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CF36AA-E84E-0D5B-D378-436D9BF7A79F}"/>
              </a:ext>
            </a:extLst>
          </p:cNvPr>
          <p:cNvPicPr>
            <a:picLocks noGrp="1" noChangeAspect="1"/>
          </p:cNvPicPr>
          <p:nvPr>
            <p:ph idx="1"/>
          </p:nvPr>
        </p:nvPicPr>
        <p:blipFill>
          <a:blip r:embed="rId2"/>
          <a:stretch>
            <a:fillRect/>
          </a:stretch>
        </p:blipFill>
        <p:spPr>
          <a:xfrm>
            <a:off x="424070" y="172278"/>
            <a:ext cx="11251095" cy="6004685"/>
          </a:xfrm>
        </p:spPr>
      </p:pic>
    </p:spTree>
    <p:extLst>
      <p:ext uri="{BB962C8B-B14F-4D97-AF65-F5344CB8AC3E}">
        <p14:creationId xmlns:p14="http://schemas.microsoft.com/office/powerpoint/2010/main" val="893295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1967-5302-2914-71F2-17BCAAA70B75}"/>
              </a:ext>
            </a:extLst>
          </p:cNvPr>
          <p:cNvSpPr>
            <a:spLocks noGrp="1"/>
          </p:cNvSpPr>
          <p:nvPr>
            <p:ph type="title"/>
          </p:nvPr>
        </p:nvSpPr>
        <p:spPr/>
        <p:txBody>
          <a:bodyPr/>
          <a:lstStyle/>
          <a:p>
            <a:r>
              <a:rPr lang="en-US" dirty="0"/>
              <a:t>Security and NAT Policy</a:t>
            </a:r>
            <a:endParaRPr lang="en-IN" dirty="0"/>
          </a:p>
        </p:txBody>
      </p:sp>
      <p:pic>
        <p:nvPicPr>
          <p:cNvPr id="5" name="Content Placeholder 4">
            <a:extLst>
              <a:ext uri="{FF2B5EF4-FFF2-40B4-BE49-F238E27FC236}">
                <a16:creationId xmlns:a16="http://schemas.microsoft.com/office/drawing/2014/main" id="{BBE72B77-FFC6-6DAE-ABC0-0206FCCAD727}"/>
              </a:ext>
            </a:extLst>
          </p:cNvPr>
          <p:cNvPicPr>
            <a:picLocks noGrp="1" noChangeAspect="1"/>
          </p:cNvPicPr>
          <p:nvPr>
            <p:ph idx="1"/>
          </p:nvPr>
        </p:nvPicPr>
        <p:blipFill>
          <a:blip r:embed="rId2"/>
          <a:stretch>
            <a:fillRect/>
          </a:stretch>
        </p:blipFill>
        <p:spPr>
          <a:xfrm>
            <a:off x="1732941" y="1910264"/>
            <a:ext cx="8726118" cy="4182059"/>
          </a:xfrm>
        </p:spPr>
      </p:pic>
    </p:spTree>
    <p:extLst>
      <p:ext uri="{BB962C8B-B14F-4D97-AF65-F5344CB8AC3E}">
        <p14:creationId xmlns:p14="http://schemas.microsoft.com/office/powerpoint/2010/main" val="793409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1E8B-E68D-EC38-2510-C0F02DC3AAD9}"/>
              </a:ext>
            </a:extLst>
          </p:cNvPr>
          <p:cNvSpPr>
            <a:spLocks noGrp="1"/>
          </p:cNvSpPr>
          <p:nvPr>
            <p:ph type="title"/>
          </p:nvPr>
        </p:nvSpPr>
        <p:spPr/>
        <p:txBody>
          <a:bodyPr/>
          <a:lstStyle/>
          <a:p>
            <a:r>
              <a:rPr lang="en-US" dirty="0"/>
              <a:t>SRC NAT</a:t>
            </a:r>
            <a:endParaRPr lang="en-IN" dirty="0"/>
          </a:p>
        </p:txBody>
      </p:sp>
      <p:pic>
        <p:nvPicPr>
          <p:cNvPr id="5" name="Content Placeholder 4">
            <a:extLst>
              <a:ext uri="{FF2B5EF4-FFF2-40B4-BE49-F238E27FC236}">
                <a16:creationId xmlns:a16="http://schemas.microsoft.com/office/drawing/2014/main" id="{2AA70E97-2A5E-922E-8938-3C248D3E73C3}"/>
              </a:ext>
            </a:extLst>
          </p:cNvPr>
          <p:cNvPicPr>
            <a:picLocks noGrp="1" noChangeAspect="1"/>
          </p:cNvPicPr>
          <p:nvPr>
            <p:ph idx="1"/>
          </p:nvPr>
        </p:nvPicPr>
        <p:blipFill>
          <a:blip r:embed="rId2"/>
          <a:stretch>
            <a:fillRect/>
          </a:stretch>
        </p:blipFill>
        <p:spPr>
          <a:xfrm>
            <a:off x="1432861" y="1829291"/>
            <a:ext cx="9326277" cy="4344006"/>
          </a:xfrm>
        </p:spPr>
      </p:pic>
    </p:spTree>
    <p:extLst>
      <p:ext uri="{BB962C8B-B14F-4D97-AF65-F5344CB8AC3E}">
        <p14:creationId xmlns:p14="http://schemas.microsoft.com/office/powerpoint/2010/main" val="388530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3FA4-4CFE-6D70-2046-B68B9563D867}"/>
              </a:ext>
            </a:extLst>
          </p:cNvPr>
          <p:cNvSpPr>
            <a:spLocks noGrp="1"/>
          </p:cNvSpPr>
          <p:nvPr>
            <p:ph type="title"/>
          </p:nvPr>
        </p:nvSpPr>
        <p:spPr/>
        <p:txBody>
          <a:bodyPr/>
          <a:lstStyle/>
          <a:p>
            <a:r>
              <a:rPr lang="en-US" dirty="0"/>
              <a:t>DST NAT</a:t>
            </a:r>
            <a:endParaRPr lang="en-IN" dirty="0"/>
          </a:p>
        </p:txBody>
      </p:sp>
      <p:pic>
        <p:nvPicPr>
          <p:cNvPr id="5" name="Content Placeholder 4">
            <a:extLst>
              <a:ext uri="{FF2B5EF4-FFF2-40B4-BE49-F238E27FC236}">
                <a16:creationId xmlns:a16="http://schemas.microsoft.com/office/drawing/2014/main" id="{3D8961B6-F28E-4677-998B-BFC02273D2DA}"/>
              </a:ext>
            </a:extLst>
          </p:cNvPr>
          <p:cNvPicPr>
            <a:picLocks noGrp="1" noChangeAspect="1"/>
          </p:cNvPicPr>
          <p:nvPr>
            <p:ph idx="1"/>
          </p:nvPr>
        </p:nvPicPr>
        <p:blipFill>
          <a:blip r:embed="rId2"/>
          <a:stretch>
            <a:fillRect/>
          </a:stretch>
        </p:blipFill>
        <p:spPr>
          <a:xfrm>
            <a:off x="1258704" y="1825625"/>
            <a:ext cx="9674592" cy="4351338"/>
          </a:xfrm>
        </p:spPr>
      </p:pic>
    </p:spTree>
    <p:extLst>
      <p:ext uri="{BB962C8B-B14F-4D97-AF65-F5344CB8AC3E}">
        <p14:creationId xmlns:p14="http://schemas.microsoft.com/office/powerpoint/2010/main" val="1861954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81790A-9453-51B5-4C23-FB56857F89A1}"/>
              </a:ext>
            </a:extLst>
          </p:cNvPr>
          <p:cNvPicPr>
            <a:picLocks noGrp="1" noChangeAspect="1"/>
          </p:cNvPicPr>
          <p:nvPr>
            <p:ph idx="1"/>
          </p:nvPr>
        </p:nvPicPr>
        <p:blipFill>
          <a:blip r:embed="rId2"/>
          <a:stretch>
            <a:fillRect/>
          </a:stretch>
        </p:blipFill>
        <p:spPr>
          <a:xfrm>
            <a:off x="702365" y="291548"/>
            <a:ext cx="10164418" cy="5885415"/>
          </a:xfrm>
        </p:spPr>
      </p:pic>
    </p:spTree>
    <p:extLst>
      <p:ext uri="{BB962C8B-B14F-4D97-AF65-F5344CB8AC3E}">
        <p14:creationId xmlns:p14="http://schemas.microsoft.com/office/powerpoint/2010/main" val="23264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8C8A-41B9-571A-A3B7-171CAD1DD2C4}"/>
              </a:ext>
            </a:extLst>
          </p:cNvPr>
          <p:cNvSpPr>
            <a:spLocks noGrp="1"/>
          </p:cNvSpPr>
          <p:nvPr>
            <p:ph type="title"/>
          </p:nvPr>
        </p:nvSpPr>
        <p:spPr/>
        <p:txBody>
          <a:bodyPr>
            <a:normAutofit/>
          </a:bodyPr>
          <a:lstStyle/>
          <a:p>
            <a:r>
              <a:rPr lang="en-IN" dirty="0"/>
              <a:t>Next-Generation Firewall Architecture</a:t>
            </a:r>
            <a:br>
              <a:rPr lang="en-IN" dirty="0"/>
            </a:br>
            <a:r>
              <a:rPr lang="en-IN" sz="3000" dirty="0"/>
              <a:t>Single pass parallel processing</a:t>
            </a:r>
          </a:p>
        </p:txBody>
      </p:sp>
      <p:pic>
        <p:nvPicPr>
          <p:cNvPr id="5" name="Content Placeholder 4">
            <a:extLst>
              <a:ext uri="{FF2B5EF4-FFF2-40B4-BE49-F238E27FC236}">
                <a16:creationId xmlns:a16="http://schemas.microsoft.com/office/drawing/2014/main" id="{B0816149-387E-CFF9-D59A-6DEB3AE073CA}"/>
              </a:ext>
            </a:extLst>
          </p:cNvPr>
          <p:cNvPicPr>
            <a:picLocks noGrp="1" noChangeAspect="1"/>
          </p:cNvPicPr>
          <p:nvPr>
            <p:ph idx="1"/>
          </p:nvPr>
        </p:nvPicPr>
        <p:blipFill>
          <a:blip r:embed="rId2"/>
          <a:stretch>
            <a:fillRect/>
          </a:stretch>
        </p:blipFill>
        <p:spPr>
          <a:xfrm>
            <a:off x="4533129" y="2345635"/>
            <a:ext cx="3125742" cy="3831328"/>
          </a:xfrm>
        </p:spPr>
      </p:pic>
    </p:spTree>
    <p:extLst>
      <p:ext uri="{BB962C8B-B14F-4D97-AF65-F5344CB8AC3E}">
        <p14:creationId xmlns:p14="http://schemas.microsoft.com/office/powerpoint/2010/main" val="505426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4920-D5D4-ECF4-0847-470DE2FB6270}"/>
              </a:ext>
            </a:extLst>
          </p:cNvPr>
          <p:cNvSpPr>
            <a:spLocks noGrp="1"/>
          </p:cNvSpPr>
          <p:nvPr>
            <p:ph type="title"/>
          </p:nvPr>
        </p:nvSpPr>
        <p:spPr/>
        <p:txBody>
          <a:bodyPr/>
          <a:lstStyle/>
          <a:p>
            <a:r>
              <a:rPr lang="en-US" dirty="0"/>
              <a:t>Mitigate DOS Attack</a:t>
            </a:r>
            <a:endParaRPr lang="en-IN" dirty="0"/>
          </a:p>
        </p:txBody>
      </p:sp>
      <p:pic>
        <p:nvPicPr>
          <p:cNvPr id="5" name="Content Placeholder 4">
            <a:extLst>
              <a:ext uri="{FF2B5EF4-FFF2-40B4-BE49-F238E27FC236}">
                <a16:creationId xmlns:a16="http://schemas.microsoft.com/office/drawing/2014/main" id="{7E1A4FD5-934C-2090-2715-EB97FC01C0E5}"/>
              </a:ext>
            </a:extLst>
          </p:cNvPr>
          <p:cNvPicPr>
            <a:picLocks noGrp="1" noChangeAspect="1"/>
          </p:cNvPicPr>
          <p:nvPr>
            <p:ph idx="1"/>
          </p:nvPr>
        </p:nvPicPr>
        <p:blipFill>
          <a:blip r:embed="rId2"/>
          <a:stretch>
            <a:fillRect/>
          </a:stretch>
        </p:blipFill>
        <p:spPr>
          <a:xfrm>
            <a:off x="1457739" y="1428060"/>
            <a:ext cx="9037983" cy="2931905"/>
          </a:xfrm>
        </p:spPr>
      </p:pic>
      <p:pic>
        <p:nvPicPr>
          <p:cNvPr id="7" name="Picture 6">
            <a:extLst>
              <a:ext uri="{FF2B5EF4-FFF2-40B4-BE49-F238E27FC236}">
                <a16:creationId xmlns:a16="http://schemas.microsoft.com/office/drawing/2014/main" id="{9C9C63B4-7120-5AAE-3730-B644C3E16F7F}"/>
              </a:ext>
            </a:extLst>
          </p:cNvPr>
          <p:cNvPicPr>
            <a:picLocks noChangeAspect="1"/>
          </p:cNvPicPr>
          <p:nvPr/>
        </p:nvPicPr>
        <p:blipFill>
          <a:blip r:embed="rId3"/>
          <a:stretch>
            <a:fillRect/>
          </a:stretch>
        </p:blipFill>
        <p:spPr>
          <a:xfrm>
            <a:off x="1232688" y="4100160"/>
            <a:ext cx="10174120" cy="2076740"/>
          </a:xfrm>
          <a:prstGeom prst="rect">
            <a:avLst/>
          </a:prstGeom>
        </p:spPr>
      </p:pic>
    </p:spTree>
    <p:extLst>
      <p:ext uri="{BB962C8B-B14F-4D97-AF65-F5344CB8AC3E}">
        <p14:creationId xmlns:p14="http://schemas.microsoft.com/office/powerpoint/2010/main" val="401974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0F6E46-782F-1DCA-E364-37229AAB19D3}"/>
              </a:ext>
            </a:extLst>
          </p:cNvPr>
          <p:cNvPicPr>
            <a:picLocks noGrp="1" noChangeAspect="1"/>
          </p:cNvPicPr>
          <p:nvPr>
            <p:ph idx="1"/>
          </p:nvPr>
        </p:nvPicPr>
        <p:blipFill>
          <a:blip r:embed="rId2"/>
          <a:stretch>
            <a:fillRect/>
          </a:stretch>
        </p:blipFill>
        <p:spPr>
          <a:xfrm>
            <a:off x="298174" y="1179444"/>
            <a:ext cx="11595652" cy="4833281"/>
          </a:xfrm>
        </p:spPr>
      </p:pic>
    </p:spTree>
    <p:extLst>
      <p:ext uri="{BB962C8B-B14F-4D97-AF65-F5344CB8AC3E}">
        <p14:creationId xmlns:p14="http://schemas.microsoft.com/office/powerpoint/2010/main" val="3167750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3F6E-CB77-983E-A73C-2C4FF718E521}"/>
              </a:ext>
            </a:extLst>
          </p:cNvPr>
          <p:cNvSpPr>
            <a:spLocks noGrp="1"/>
          </p:cNvSpPr>
          <p:nvPr>
            <p:ph type="title"/>
          </p:nvPr>
        </p:nvSpPr>
        <p:spPr>
          <a:xfrm>
            <a:off x="569843" y="365125"/>
            <a:ext cx="10783957" cy="973345"/>
          </a:xfrm>
        </p:spPr>
        <p:txBody>
          <a:bodyPr/>
          <a:lstStyle/>
          <a:p>
            <a:r>
              <a:rPr lang="en-US" dirty="0"/>
              <a:t>DoS Protections </a:t>
            </a:r>
            <a:r>
              <a:rPr lang="en-US"/>
              <a:t>and Security Policy </a:t>
            </a:r>
            <a:r>
              <a:rPr lang="en-US" dirty="0"/>
              <a:t>Interaction</a:t>
            </a:r>
            <a:endParaRPr lang="en-IN" dirty="0"/>
          </a:p>
        </p:txBody>
      </p:sp>
      <p:pic>
        <p:nvPicPr>
          <p:cNvPr id="5" name="Content Placeholder 4">
            <a:extLst>
              <a:ext uri="{FF2B5EF4-FFF2-40B4-BE49-F238E27FC236}">
                <a16:creationId xmlns:a16="http://schemas.microsoft.com/office/drawing/2014/main" id="{DD0FC936-6989-FAFA-F7A3-A7B3780EA01A}"/>
              </a:ext>
            </a:extLst>
          </p:cNvPr>
          <p:cNvPicPr>
            <a:picLocks noGrp="1" noChangeAspect="1"/>
          </p:cNvPicPr>
          <p:nvPr>
            <p:ph idx="1"/>
          </p:nvPr>
        </p:nvPicPr>
        <p:blipFill>
          <a:blip r:embed="rId2"/>
          <a:stretch>
            <a:fillRect/>
          </a:stretch>
        </p:blipFill>
        <p:spPr>
          <a:xfrm>
            <a:off x="838200" y="1510749"/>
            <a:ext cx="10174357" cy="4479234"/>
          </a:xfrm>
        </p:spPr>
      </p:pic>
    </p:spTree>
    <p:extLst>
      <p:ext uri="{BB962C8B-B14F-4D97-AF65-F5344CB8AC3E}">
        <p14:creationId xmlns:p14="http://schemas.microsoft.com/office/powerpoint/2010/main" val="166254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8E2A33-0D0C-B822-B27F-E68E9EC2F885}"/>
              </a:ext>
            </a:extLst>
          </p:cNvPr>
          <p:cNvPicPr>
            <a:picLocks noGrp="1" noChangeAspect="1"/>
          </p:cNvPicPr>
          <p:nvPr>
            <p:ph idx="1"/>
          </p:nvPr>
        </p:nvPicPr>
        <p:blipFill>
          <a:blip r:embed="rId2"/>
          <a:stretch>
            <a:fillRect/>
          </a:stretch>
        </p:blipFill>
        <p:spPr>
          <a:xfrm>
            <a:off x="477078" y="1007166"/>
            <a:ext cx="11224592" cy="4742210"/>
          </a:xfrm>
        </p:spPr>
      </p:pic>
    </p:spTree>
    <p:extLst>
      <p:ext uri="{BB962C8B-B14F-4D97-AF65-F5344CB8AC3E}">
        <p14:creationId xmlns:p14="http://schemas.microsoft.com/office/powerpoint/2010/main" val="2249014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958F-2430-BA1A-F820-841796FBFBD6}"/>
              </a:ext>
            </a:extLst>
          </p:cNvPr>
          <p:cNvSpPr>
            <a:spLocks noGrp="1"/>
          </p:cNvSpPr>
          <p:nvPr>
            <p:ph type="title"/>
          </p:nvPr>
        </p:nvSpPr>
        <p:spPr/>
        <p:txBody>
          <a:bodyPr/>
          <a:lstStyle/>
          <a:p>
            <a:r>
              <a:rPr lang="en-IN" b="1" i="0" dirty="0">
                <a:solidFill>
                  <a:srgbClr val="141414"/>
                </a:solidFill>
                <a:effectLst/>
                <a:latin typeface="Decimal-Bold"/>
              </a:rPr>
              <a:t>DoS Protection Policies and Profiles</a:t>
            </a:r>
            <a:br>
              <a:rPr lang="en-IN" b="1" i="0" dirty="0">
                <a:solidFill>
                  <a:srgbClr val="141414"/>
                </a:solidFill>
                <a:effectLst/>
                <a:latin typeface="Decimal-Bold"/>
              </a:rPr>
            </a:br>
            <a:endParaRPr lang="en-IN" dirty="0"/>
          </a:p>
        </p:txBody>
      </p:sp>
      <p:pic>
        <p:nvPicPr>
          <p:cNvPr id="5" name="Content Placeholder 4">
            <a:extLst>
              <a:ext uri="{FF2B5EF4-FFF2-40B4-BE49-F238E27FC236}">
                <a16:creationId xmlns:a16="http://schemas.microsoft.com/office/drawing/2014/main" id="{F3F760F1-9AB5-B188-118F-5AB3D937D55A}"/>
              </a:ext>
            </a:extLst>
          </p:cNvPr>
          <p:cNvPicPr>
            <a:picLocks noGrp="1" noChangeAspect="1"/>
          </p:cNvPicPr>
          <p:nvPr>
            <p:ph idx="1"/>
          </p:nvPr>
        </p:nvPicPr>
        <p:blipFill>
          <a:blip r:embed="rId2"/>
          <a:stretch>
            <a:fillRect/>
          </a:stretch>
        </p:blipFill>
        <p:spPr>
          <a:xfrm>
            <a:off x="291548" y="1855304"/>
            <a:ext cx="11158330" cy="4068418"/>
          </a:xfrm>
        </p:spPr>
      </p:pic>
    </p:spTree>
    <p:extLst>
      <p:ext uri="{BB962C8B-B14F-4D97-AF65-F5344CB8AC3E}">
        <p14:creationId xmlns:p14="http://schemas.microsoft.com/office/powerpoint/2010/main" val="4167485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EFBC-12F6-1A03-0458-4C921F1A88CE}"/>
              </a:ext>
            </a:extLst>
          </p:cNvPr>
          <p:cNvSpPr>
            <a:spLocks noGrp="1"/>
          </p:cNvSpPr>
          <p:nvPr>
            <p:ph type="title"/>
          </p:nvPr>
        </p:nvSpPr>
        <p:spPr/>
        <p:txBody>
          <a:bodyPr/>
          <a:lstStyle/>
          <a:p>
            <a:r>
              <a:rPr lang="en-US" dirty="0"/>
              <a:t>Packet Buffer Protection: Percent of Buffer Used</a:t>
            </a:r>
            <a:endParaRPr lang="en-IN" dirty="0"/>
          </a:p>
        </p:txBody>
      </p:sp>
      <p:pic>
        <p:nvPicPr>
          <p:cNvPr id="5" name="Content Placeholder 4">
            <a:extLst>
              <a:ext uri="{FF2B5EF4-FFF2-40B4-BE49-F238E27FC236}">
                <a16:creationId xmlns:a16="http://schemas.microsoft.com/office/drawing/2014/main" id="{E4AA88D7-36C5-AFEF-25A2-54CCE27BDBD4}"/>
              </a:ext>
            </a:extLst>
          </p:cNvPr>
          <p:cNvPicPr>
            <a:picLocks noGrp="1" noChangeAspect="1"/>
          </p:cNvPicPr>
          <p:nvPr>
            <p:ph idx="1"/>
          </p:nvPr>
        </p:nvPicPr>
        <p:blipFill>
          <a:blip r:embed="rId2"/>
          <a:stretch>
            <a:fillRect/>
          </a:stretch>
        </p:blipFill>
        <p:spPr>
          <a:xfrm>
            <a:off x="1470991" y="1690689"/>
            <a:ext cx="9250018" cy="4365554"/>
          </a:xfrm>
        </p:spPr>
      </p:pic>
    </p:spTree>
    <p:extLst>
      <p:ext uri="{BB962C8B-B14F-4D97-AF65-F5344CB8AC3E}">
        <p14:creationId xmlns:p14="http://schemas.microsoft.com/office/powerpoint/2010/main" val="3551735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4ACBE3-6F77-E88F-E894-DDF59E29422F}"/>
              </a:ext>
            </a:extLst>
          </p:cNvPr>
          <p:cNvPicPr>
            <a:picLocks noGrp="1" noChangeAspect="1"/>
          </p:cNvPicPr>
          <p:nvPr>
            <p:ph idx="1"/>
          </p:nvPr>
        </p:nvPicPr>
        <p:blipFill>
          <a:blip r:embed="rId2"/>
          <a:stretch>
            <a:fillRect/>
          </a:stretch>
        </p:blipFill>
        <p:spPr>
          <a:xfrm>
            <a:off x="1008940" y="755374"/>
            <a:ext cx="10174120" cy="5189291"/>
          </a:xfrm>
        </p:spPr>
      </p:pic>
    </p:spTree>
    <p:extLst>
      <p:ext uri="{BB962C8B-B14F-4D97-AF65-F5344CB8AC3E}">
        <p14:creationId xmlns:p14="http://schemas.microsoft.com/office/powerpoint/2010/main" val="2502965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EFB2-1591-55B2-DF39-34CFE4066476}"/>
              </a:ext>
            </a:extLst>
          </p:cNvPr>
          <p:cNvSpPr>
            <a:spLocks noGrp="1"/>
          </p:cNvSpPr>
          <p:nvPr>
            <p:ph type="title"/>
          </p:nvPr>
        </p:nvSpPr>
        <p:spPr>
          <a:xfrm>
            <a:off x="838200" y="365126"/>
            <a:ext cx="10515600" cy="615536"/>
          </a:xfrm>
        </p:spPr>
        <p:txBody>
          <a:bodyPr>
            <a:normAutofit fontScale="90000"/>
          </a:bodyPr>
          <a:lstStyle/>
          <a:p>
            <a:r>
              <a:rPr lang="en-US" b="1" i="0" dirty="0">
                <a:solidFill>
                  <a:srgbClr val="000000"/>
                </a:solidFill>
                <a:effectLst/>
                <a:latin typeface="Decimal-Bold"/>
              </a:rPr>
              <a:t>Create a Dynamic Address Group</a:t>
            </a:r>
            <a:br>
              <a:rPr lang="en-US" b="1" i="0" dirty="0">
                <a:solidFill>
                  <a:srgbClr val="141414"/>
                </a:solidFill>
                <a:effectLst/>
                <a:latin typeface="Decimal-Bold"/>
              </a:rPr>
            </a:br>
            <a:endParaRPr lang="en-IN" dirty="0"/>
          </a:p>
        </p:txBody>
      </p:sp>
      <p:pic>
        <p:nvPicPr>
          <p:cNvPr id="5" name="Content Placeholder 4">
            <a:extLst>
              <a:ext uri="{FF2B5EF4-FFF2-40B4-BE49-F238E27FC236}">
                <a16:creationId xmlns:a16="http://schemas.microsoft.com/office/drawing/2014/main" id="{A2080BE3-3B35-20A3-55EC-EA4C3128EE8B}"/>
              </a:ext>
            </a:extLst>
          </p:cNvPr>
          <p:cNvPicPr>
            <a:picLocks noGrp="1" noChangeAspect="1"/>
          </p:cNvPicPr>
          <p:nvPr>
            <p:ph idx="1"/>
          </p:nvPr>
        </p:nvPicPr>
        <p:blipFill>
          <a:blip r:embed="rId2"/>
          <a:stretch>
            <a:fillRect/>
          </a:stretch>
        </p:blipFill>
        <p:spPr>
          <a:xfrm>
            <a:off x="1060173" y="980662"/>
            <a:ext cx="9515061" cy="5512212"/>
          </a:xfrm>
        </p:spPr>
      </p:pic>
    </p:spTree>
    <p:extLst>
      <p:ext uri="{BB962C8B-B14F-4D97-AF65-F5344CB8AC3E}">
        <p14:creationId xmlns:p14="http://schemas.microsoft.com/office/powerpoint/2010/main" val="417687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5BD7503-0F8A-2477-732A-59A6587981DC}"/>
              </a:ext>
            </a:extLst>
          </p:cNvPr>
          <p:cNvPicPr>
            <a:picLocks noGrp="1" noChangeAspect="1"/>
          </p:cNvPicPr>
          <p:nvPr>
            <p:ph idx="1"/>
          </p:nvPr>
        </p:nvPicPr>
        <p:blipFill>
          <a:blip r:embed="rId2"/>
          <a:stretch>
            <a:fillRect/>
          </a:stretch>
        </p:blipFill>
        <p:spPr>
          <a:xfrm>
            <a:off x="808383" y="279865"/>
            <a:ext cx="10058400" cy="6438987"/>
          </a:xfrm>
        </p:spPr>
      </p:pic>
    </p:spTree>
    <p:extLst>
      <p:ext uri="{BB962C8B-B14F-4D97-AF65-F5344CB8AC3E}">
        <p14:creationId xmlns:p14="http://schemas.microsoft.com/office/powerpoint/2010/main" val="816635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439F-0452-7F21-174B-8A8E65886208}"/>
              </a:ext>
            </a:extLst>
          </p:cNvPr>
          <p:cNvSpPr>
            <a:spLocks noGrp="1"/>
          </p:cNvSpPr>
          <p:nvPr>
            <p:ph type="title"/>
          </p:nvPr>
        </p:nvSpPr>
        <p:spPr/>
        <p:txBody>
          <a:bodyPr/>
          <a:lstStyle/>
          <a:p>
            <a:r>
              <a:rPr lang="en-IN" dirty="0"/>
              <a:t>URL Filtering Action Precedence</a:t>
            </a:r>
          </a:p>
        </p:txBody>
      </p:sp>
      <p:pic>
        <p:nvPicPr>
          <p:cNvPr id="5" name="Content Placeholder 4">
            <a:extLst>
              <a:ext uri="{FF2B5EF4-FFF2-40B4-BE49-F238E27FC236}">
                <a16:creationId xmlns:a16="http://schemas.microsoft.com/office/drawing/2014/main" id="{827CABB7-07BD-FA66-9AFE-F4BA0BD5C267}"/>
              </a:ext>
            </a:extLst>
          </p:cNvPr>
          <p:cNvPicPr>
            <a:picLocks noGrp="1" noChangeAspect="1"/>
          </p:cNvPicPr>
          <p:nvPr>
            <p:ph idx="1"/>
          </p:nvPr>
        </p:nvPicPr>
        <p:blipFill>
          <a:blip r:embed="rId2"/>
          <a:stretch>
            <a:fillRect/>
          </a:stretch>
        </p:blipFill>
        <p:spPr>
          <a:xfrm>
            <a:off x="2189932" y="1825625"/>
            <a:ext cx="7812135" cy="4351338"/>
          </a:xfrm>
        </p:spPr>
      </p:pic>
    </p:spTree>
    <p:extLst>
      <p:ext uri="{BB962C8B-B14F-4D97-AF65-F5344CB8AC3E}">
        <p14:creationId xmlns:p14="http://schemas.microsoft.com/office/powerpoint/2010/main" val="263182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DA2C0-8C7B-FEBF-F770-8D42E3562267}"/>
              </a:ext>
            </a:extLst>
          </p:cNvPr>
          <p:cNvSpPr>
            <a:spLocks noGrp="1"/>
          </p:cNvSpPr>
          <p:nvPr>
            <p:ph type="title"/>
          </p:nvPr>
        </p:nvSpPr>
        <p:spPr/>
        <p:txBody>
          <a:bodyPr/>
          <a:lstStyle/>
          <a:p>
            <a:r>
              <a:rPr lang="en-US" dirty="0"/>
              <a:t>Offering</a:t>
            </a:r>
            <a:endParaRPr lang="en-IN" dirty="0"/>
          </a:p>
        </p:txBody>
      </p:sp>
      <p:pic>
        <p:nvPicPr>
          <p:cNvPr id="5" name="Content Placeholder 4">
            <a:extLst>
              <a:ext uri="{FF2B5EF4-FFF2-40B4-BE49-F238E27FC236}">
                <a16:creationId xmlns:a16="http://schemas.microsoft.com/office/drawing/2014/main" id="{D150C8BF-01CF-9F56-EDD3-1F1D275438D9}"/>
              </a:ext>
            </a:extLst>
          </p:cNvPr>
          <p:cNvPicPr>
            <a:picLocks noGrp="1" noChangeAspect="1"/>
          </p:cNvPicPr>
          <p:nvPr>
            <p:ph idx="1"/>
          </p:nvPr>
        </p:nvPicPr>
        <p:blipFill>
          <a:blip r:embed="rId2"/>
          <a:stretch>
            <a:fillRect/>
          </a:stretch>
        </p:blipFill>
        <p:spPr>
          <a:xfrm>
            <a:off x="5297826" y="1825625"/>
            <a:ext cx="1596348" cy="4351338"/>
          </a:xfrm>
        </p:spPr>
      </p:pic>
    </p:spTree>
    <p:extLst>
      <p:ext uri="{BB962C8B-B14F-4D97-AF65-F5344CB8AC3E}">
        <p14:creationId xmlns:p14="http://schemas.microsoft.com/office/powerpoint/2010/main" val="3621458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37D0FE-80DE-64B9-0006-F433E41788E0}"/>
              </a:ext>
            </a:extLst>
          </p:cNvPr>
          <p:cNvPicPr>
            <a:picLocks noGrp="1" noChangeAspect="1"/>
          </p:cNvPicPr>
          <p:nvPr>
            <p:ph idx="1"/>
          </p:nvPr>
        </p:nvPicPr>
        <p:blipFill>
          <a:blip r:embed="rId2"/>
          <a:stretch>
            <a:fillRect/>
          </a:stretch>
        </p:blipFill>
        <p:spPr>
          <a:xfrm>
            <a:off x="702365" y="397565"/>
            <a:ext cx="10654747" cy="5779398"/>
          </a:xfrm>
        </p:spPr>
      </p:pic>
    </p:spTree>
    <p:extLst>
      <p:ext uri="{BB962C8B-B14F-4D97-AF65-F5344CB8AC3E}">
        <p14:creationId xmlns:p14="http://schemas.microsoft.com/office/powerpoint/2010/main" val="4009035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5C7CC8-0722-0957-ABCC-5198506F2F78}"/>
              </a:ext>
            </a:extLst>
          </p:cNvPr>
          <p:cNvPicPr>
            <a:picLocks noGrp="1" noChangeAspect="1"/>
          </p:cNvPicPr>
          <p:nvPr>
            <p:ph idx="1"/>
          </p:nvPr>
        </p:nvPicPr>
        <p:blipFill>
          <a:blip r:embed="rId2"/>
          <a:stretch>
            <a:fillRect/>
          </a:stretch>
        </p:blipFill>
        <p:spPr>
          <a:xfrm>
            <a:off x="689112" y="331304"/>
            <a:ext cx="10880035" cy="5845659"/>
          </a:xfrm>
        </p:spPr>
      </p:pic>
    </p:spTree>
    <p:extLst>
      <p:ext uri="{BB962C8B-B14F-4D97-AF65-F5344CB8AC3E}">
        <p14:creationId xmlns:p14="http://schemas.microsoft.com/office/powerpoint/2010/main" val="44250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3FC3799-4DFE-8F7C-900E-92F0EC4746D4}"/>
              </a:ext>
            </a:extLst>
          </p:cNvPr>
          <p:cNvPicPr>
            <a:picLocks noGrp="1" noChangeAspect="1"/>
          </p:cNvPicPr>
          <p:nvPr>
            <p:ph idx="1"/>
          </p:nvPr>
        </p:nvPicPr>
        <p:blipFill>
          <a:blip r:embed="rId2"/>
          <a:stretch>
            <a:fillRect/>
          </a:stretch>
        </p:blipFill>
        <p:spPr>
          <a:xfrm>
            <a:off x="543340" y="304800"/>
            <a:ext cx="11158330" cy="5872163"/>
          </a:xfrm>
        </p:spPr>
      </p:pic>
    </p:spTree>
    <p:extLst>
      <p:ext uri="{BB962C8B-B14F-4D97-AF65-F5344CB8AC3E}">
        <p14:creationId xmlns:p14="http://schemas.microsoft.com/office/powerpoint/2010/main" val="3560121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8E58-9BD6-7549-5065-E767908D5088}"/>
              </a:ext>
            </a:extLst>
          </p:cNvPr>
          <p:cNvSpPr>
            <a:spLocks noGrp="1"/>
          </p:cNvSpPr>
          <p:nvPr>
            <p:ph type="title"/>
          </p:nvPr>
        </p:nvSpPr>
        <p:spPr/>
        <p:txBody>
          <a:bodyPr/>
          <a:lstStyle/>
          <a:p>
            <a:r>
              <a:rPr lang="en-IN" b="0" i="0" dirty="0">
                <a:solidFill>
                  <a:srgbClr val="141414"/>
                </a:solidFill>
                <a:effectLst/>
                <a:latin typeface="Decimal-Bold"/>
              </a:rPr>
              <a:t>Moving to Application-Based Policies</a:t>
            </a:r>
            <a:br>
              <a:rPr lang="en-IN" b="0" i="0" dirty="0">
                <a:solidFill>
                  <a:srgbClr val="141414"/>
                </a:solidFill>
                <a:effectLst/>
                <a:latin typeface="Decimal-Bold"/>
              </a:rPr>
            </a:br>
            <a:r>
              <a:rPr lang="en-IN" b="0" i="0" dirty="0" err="1">
                <a:solidFill>
                  <a:srgbClr val="141414"/>
                </a:solidFill>
                <a:effectLst/>
                <a:latin typeface="Decimal-Bold"/>
              </a:rPr>
              <a:t>Greenfiled</a:t>
            </a:r>
            <a:r>
              <a:rPr lang="en-IN" b="0" i="0" dirty="0">
                <a:solidFill>
                  <a:srgbClr val="141414"/>
                </a:solidFill>
                <a:effectLst/>
                <a:latin typeface="Decimal-Bold"/>
              </a:rPr>
              <a:t>- Virtual Wire mode</a:t>
            </a:r>
            <a:endParaRPr lang="en-IN" dirty="0"/>
          </a:p>
        </p:txBody>
      </p:sp>
      <p:pic>
        <p:nvPicPr>
          <p:cNvPr id="5" name="Content Placeholder 4">
            <a:extLst>
              <a:ext uri="{FF2B5EF4-FFF2-40B4-BE49-F238E27FC236}">
                <a16:creationId xmlns:a16="http://schemas.microsoft.com/office/drawing/2014/main" id="{4F5E07FC-4D08-BF93-347E-F8D7C39527E0}"/>
              </a:ext>
            </a:extLst>
          </p:cNvPr>
          <p:cNvPicPr>
            <a:picLocks noGrp="1" noChangeAspect="1"/>
          </p:cNvPicPr>
          <p:nvPr>
            <p:ph idx="1"/>
          </p:nvPr>
        </p:nvPicPr>
        <p:blipFill>
          <a:blip r:embed="rId2"/>
          <a:stretch>
            <a:fillRect/>
          </a:stretch>
        </p:blipFill>
        <p:spPr>
          <a:xfrm>
            <a:off x="1037519" y="1690688"/>
            <a:ext cx="10116962" cy="4537834"/>
          </a:xfrm>
        </p:spPr>
      </p:pic>
    </p:spTree>
    <p:extLst>
      <p:ext uri="{BB962C8B-B14F-4D97-AF65-F5344CB8AC3E}">
        <p14:creationId xmlns:p14="http://schemas.microsoft.com/office/powerpoint/2010/main" val="3113791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D9A4A-3DA3-E5F2-2FF0-F91598673041}"/>
              </a:ext>
            </a:extLst>
          </p:cNvPr>
          <p:cNvSpPr>
            <a:spLocks noGrp="1"/>
          </p:cNvSpPr>
          <p:nvPr>
            <p:ph type="title"/>
          </p:nvPr>
        </p:nvSpPr>
        <p:spPr/>
        <p:txBody>
          <a:bodyPr/>
          <a:lstStyle/>
          <a:p>
            <a:r>
              <a:rPr lang="en-US" dirty="0" err="1"/>
              <a:t>Greenfiled</a:t>
            </a:r>
            <a:r>
              <a:rPr lang="en-US" dirty="0"/>
              <a:t> – Tap Mode</a:t>
            </a:r>
            <a:endParaRPr lang="en-IN" dirty="0"/>
          </a:p>
        </p:txBody>
      </p:sp>
      <p:pic>
        <p:nvPicPr>
          <p:cNvPr id="5" name="Content Placeholder 4">
            <a:extLst>
              <a:ext uri="{FF2B5EF4-FFF2-40B4-BE49-F238E27FC236}">
                <a16:creationId xmlns:a16="http://schemas.microsoft.com/office/drawing/2014/main" id="{6AD00FB7-1B9C-F242-4167-4F66619E2093}"/>
              </a:ext>
            </a:extLst>
          </p:cNvPr>
          <p:cNvPicPr>
            <a:picLocks noGrp="1" noChangeAspect="1"/>
          </p:cNvPicPr>
          <p:nvPr>
            <p:ph idx="1"/>
          </p:nvPr>
        </p:nvPicPr>
        <p:blipFill>
          <a:blip r:embed="rId2"/>
          <a:stretch>
            <a:fillRect/>
          </a:stretch>
        </p:blipFill>
        <p:spPr>
          <a:xfrm>
            <a:off x="1008940" y="1690688"/>
            <a:ext cx="10174120" cy="3691924"/>
          </a:xfrm>
        </p:spPr>
      </p:pic>
    </p:spTree>
    <p:extLst>
      <p:ext uri="{BB962C8B-B14F-4D97-AF65-F5344CB8AC3E}">
        <p14:creationId xmlns:p14="http://schemas.microsoft.com/office/powerpoint/2010/main" val="2507393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2A56A4-D4AF-D0DB-4645-B84399C8C135}"/>
              </a:ext>
            </a:extLst>
          </p:cNvPr>
          <p:cNvPicPr>
            <a:picLocks noGrp="1" noChangeAspect="1"/>
          </p:cNvPicPr>
          <p:nvPr>
            <p:ph idx="1"/>
          </p:nvPr>
        </p:nvPicPr>
        <p:blipFill>
          <a:blip r:embed="rId2"/>
          <a:stretch>
            <a:fillRect/>
          </a:stretch>
        </p:blipFill>
        <p:spPr>
          <a:xfrm>
            <a:off x="265043" y="689113"/>
            <a:ext cx="11926957" cy="5060144"/>
          </a:xfrm>
        </p:spPr>
      </p:pic>
    </p:spTree>
    <p:extLst>
      <p:ext uri="{BB962C8B-B14F-4D97-AF65-F5344CB8AC3E}">
        <p14:creationId xmlns:p14="http://schemas.microsoft.com/office/powerpoint/2010/main" val="3903946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8626-A893-EF4C-48FC-EC3D1A7A90BC}"/>
              </a:ext>
            </a:extLst>
          </p:cNvPr>
          <p:cNvSpPr>
            <a:spLocks noGrp="1"/>
          </p:cNvSpPr>
          <p:nvPr>
            <p:ph type="title"/>
          </p:nvPr>
        </p:nvSpPr>
        <p:spPr/>
        <p:txBody>
          <a:bodyPr>
            <a:normAutofit fontScale="90000"/>
          </a:bodyPr>
          <a:lstStyle/>
          <a:p>
            <a:r>
              <a:rPr lang="en-US" b="0" i="0" dirty="0">
                <a:solidFill>
                  <a:srgbClr val="141414"/>
                </a:solidFill>
                <a:effectLst/>
                <a:latin typeface="Decimal-Bold"/>
              </a:rPr>
              <a:t>Common Methods to Control Application Traffic</a:t>
            </a:r>
            <a:br>
              <a:rPr lang="en-US" b="0" i="0" dirty="0">
                <a:solidFill>
                  <a:srgbClr val="141414"/>
                </a:solidFill>
                <a:effectLst/>
                <a:latin typeface="Decimal-Bold"/>
              </a:rPr>
            </a:br>
            <a:endParaRPr lang="en-IN" dirty="0"/>
          </a:p>
        </p:txBody>
      </p:sp>
      <p:pic>
        <p:nvPicPr>
          <p:cNvPr id="5" name="Content Placeholder 4">
            <a:extLst>
              <a:ext uri="{FF2B5EF4-FFF2-40B4-BE49-F238E27FC236}">
                <a16:creationId xmlns:a16="http://schemas.microsoft.com/office/drawing/2014/main" id="{D9811ED3-DA88-F122-19B1-982ACBBF3E99}"/>
              </a:ext>
            </a:extLst>
          </p:cNvPr>
          <p:cNvPicPr>
            <a:picLocks noGrp="1" noChangeAspect="1"/>
          </p:cNvPicPr>
          <p:nvPr>
            <p:ph idx="1"/>
          </p:nvPr>
        </p:nvPicPr>
        <p:blipFill>
          <a:blip r:embed="rId2"/>
          <a:stretch>
            <a:fillRect/>
          </a:stretch>
        </p:blipFill>
        <p:spPr>
          <a:xfrm>
            <a:off x="1245704" y="2305878"/>
            <a:ext cx="8812696" cy="4552122"/>
          </a:xfrm>
        </p:spPr>
      </p:pic>
    </p:spTree>
    <p:extLst>
      <p:ext uri="{BB962C8B-B14F-4D97-AF65-F5344CB8AC3E}">
        <p14:creationId xmlns:p14="http://schemas.microsoft.com/office/powerpoint/2010/main" val="2315673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7CCE68A-CC2C-6831-6AD5-9FF851D805F2}"/>
              </a:ext>
            </a:extLst>
          </p:cNvPr>
          <p:cNvPicPr>
            <a:picLocks noGrp="1" noChangeAspect="1"/>
          </p:cNvPicPr>
          <p:nvPr>
            <p:ph idx="1"/>
          </p:nvPr>
        </p:nvPicPr>
        <p:blipFill>
          <a:blip r:embed="rId2"/>
          <a:stretch>
            <a:fillRect/>
          </a:stretch>
        </p:blipFill>
        <p:spPr>
          <a:xfrm>
            <a:off x="887895" y="410817"/>
            <a:ext cx="10654747" cy="5766146"/>
          </a:xfrm>
        </p:spPr>
      </p:pic>
    </p:spTree>
    <p:extLst>
      <p:ext uri="{BB962C8B-B14F-4D97-AF65-F5344CB8AC3E}">
        <p14:creationId xmlns:p14="http://schemas.microsoft.com/office/powerpoint/2010/main" val="1628973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FC30F0-825A-6E37-F30A-BE63B4FCD532}"/>
              </a:ext>
            </a:extLst>
          </p:cNvPr>
          <p:cNvPicPr>
            <a:picLocks noGrp="1" noChangeAspect="1"/>
          </p:cNvPicPr>
          <p:nvPr>
            <p:ph idx="1"/>
          </p:nvPr>
        </p:nvPicPr>
        <p:blipFill>
          <a:blip r:embed="rId2"/>
          <a:stretch>
            <a:fillRect/>
          </a:stretch>
        </p:blipFill>
        <p:spPr>
          <a:xfrm>
            <a:off x="622852" y="225287"/>
            <a:ext cx="11158331" cy="5951676"/>
          </a:xfrm>
        </p:spPr>
      </p:pic>
    </p:spTree>
    <p:extLst>
      <p:ext uri="{BB962C8B-B14F-4D97-AF65-F5344CB8AC3E}">
        <p14:creationId xmlns:p14="http://schemas.microsoft.com/office/powerpoint/2010/main" val="600787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2333-8471-20E7-B7E9-19D71F6076F9}"/>
              </a:ext>
            </a:extLst>
          </p:cNvPr>
          <p:cNvSpPr>
            <a:spLocks noGrp="1"/>
          </p:cNvSpPr>
          <p:nvPr>
            <p:ph type="title"/>
          </p:nvPr>
        </p:nvSpPr>
        <p:spPr>
          <a:xfrm>
            <a:off x="838200" y="365126"/>
            <a:ext cx="10515600" cy="615536"/>
          </a:xfrm>
        </p:spPr>
        <p:txBody>
          <a:bodyPr>
            <a:normAutofit fontScale="90000"/>
          </a:bodyPr>
          <a:lstStyle/>
          <a:p>
            <a:r>
              <a:rPr lang="en-IN" b="0" i="0" dirty="0" err="1">
                <a:solidFill>
                  <a:srgbClr val="141414"/>
                </a:solidFill>
                <a:effectLst/>
                <a:latin typeface="Decimal-Bold"/>
              </a:rPr>
              <a:t>WildFire</a:t>
            </a:r>
            <a:r>
              <a:rPr lang="en-IN" b="0" i="0" dirty="0">
                <a:solidFill>
                  <a:srgbClr val="141414"/>
                </a:solidFill>
                <a:effectLst/>
                <a:latin typeface="Decimal-Bold"/>
              </a:rPr>
              <a:t> Operation Overview</a:t>
            </a:r>
            <a:endParaRPr lang="en-IN" dirty="0"/>
          </a:p>
        </p:txBody>
      </p:sp>
      <p:pic>
        <p:nvPicPr>
          <p:cNvPr id="5" name="Content Placeholder 4">
            <a:extLst>
              <a:ext uri="{FF2B5EF4-FFF2-40B4-BE49-F238E27FC236}">
                <a16:creationId xmlns:a16="http://schemas.microsoft.com/office/drawing/2014/main" id="{CF76F661-04CF-1279-F46F-DC9AD8FCFDA9}"/>
              </a:ext>
            </a:extLst>
          </p:cNvPr>
          <p:cNvPicPr>
            <a:picLocks noGrp="1" noChangeAspect="1"/>
          </p:cNvPicPr>
          <p:nvPr>
            <p:ph idx="1"/>
          </p:nvPr>
        </p:nvPicPr>
        <p:blipFill>
          <a:blip r:embed="rId2"/>
          <a:stretch>
            <a:fillRect/>
          </a:stretch>
        </p:blipFill>
        <p:spPr>
          <a:xfrm>
            <a:off x="702366" y="1338471"/>
            <a:ext cx="10651434" cy="4758616"/>
          </a:xfrm>
        </p:spPr>
      </p:pic>
    </p:spTree>
    <p:extLst>
      <p:ext uri="{BB962C8B-B14F-4D97-AF65-F5344CB8AC3E}">
        <p14:creationId xmlns:p14="http://schemas.microsoft.com/office/powerpoint/2010/main" val="123295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F17D-6CC6-964C-BCB1-5B9D5C61DD37}"/>
              </a:ext>
            </a:extLst>
          </p:cNvPr>
          <p:cNvSpPr>
            <a:spLocks noGrp="1"/>
          </p:cNvSpPr>
          <p:nvPr>
            <p:ph type="title"/>
          </p:nvPr>
        </p:nvSpPr>
        <p:spPr/>
        <p:txBody>
          <a:bodyPr/>
          <a:lstStyle/>
          <a:p>
            <a:r>
              <a:rPr lang="en-US" dirty="0"/>
              <a:t>Activation of FW</a:t>
            </a:r>
            <a:endParaRPr lang="en-IN" dirty="0"/>
          </a:p>
        </p:txBody>
      </p:sp>
      <p:pic>
        <p:nvPicPr>
          <p:cNvPr id="5" name="Content Placeholder 4">
            <a:extLst>
              <a:ext uri="{FF2B5EF4-FFF2-40B4-BE49-F238E27FC236}">
                <a16:creationId xmlns:a16="http://schemas.microsoft.com/office/drawing/2014/main" id="{CC2615D5-E06D-B19A-6AEC-557FC45D299A}"/>
              </a:ext>
            </a:extLst>
          </p:cNvPr>
          <p:cNvPicPr>
            <a:picLocks noGrp="1" noChangeAspect="1"/>
          </p:cNvPicPr>
          <p:nvPr>
            <p:ph idx="1"/>
          </p:nvPr>
        </p:nvPicPr>
        <p:blipFill>
          <a:blip r:embed="rId2"/>
          <a:stretch>
            <a:fillRect/>
          </a:stretch>
        </p:blipFill>
        <p:spPr>
          <a:xfrm>
            <a:off x="838200" y="2590329"/>
            <a:ext cx="10515600" cy="2821930"/>
          </a:xfrm>
        </p:spPr>
      </p:pic>
    </p:spTree>
    <p:extLst>
      <p:ext uri="{BB962C8B-B14F-4D97-AF65-F5344CB8AC3E}">
        <p14:creationId xmlns:p14="http://schemas.microsoft.com/office/powerpoint/2010/main" val="3444635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739F-6D7A-714E-725A-CE69136F7A33}"/>
              </a:ext>
            </a:extLst>
          </p:cNvPr>
          <p:cNvSpPr>
            <a:spLocks noGrp="1"/>
          </p:cNvSpPr>
          <p:nvPr>
            <p:ph type="title"/>
          </p:nvPr>
        </p:nvSpPr>
        <p:spPr/>
        <p:txBody>
          <a:bodyPr/>
          <a:lstStyle/>
          <a:p>
            <a:r>
              <a:rPr lang="en-US" dirty="0"/>
              <a:t>Standard Wildfire Functionality</a:t>
            </a:r>
            <a:endParaRPr lang="en-IN" dirty="0"/>
          </a:p>
        </p:txBody>
      </p:sp>
      <p:pic>
        <p:nvPicPr>
          <p:cNvPr id="5" name="Content Placeholder 4">
            <a:extLst>
              <a:ext uri="{FF2B5EF4-FFF2-40B4-BE49-F238E27FC236}">
                <a16:creationId xmlns:a16="http://schemas.microsoft.com/office/drawing/2014/main" id="{952AA5D5-60A1-91DE-6F3A-B145A423785A}"/>
              </a:ext>
            </a:extLst>
          </p:cNvPr>
          <p:cNvPicPr>
            <a:picLocks noGrp="1" noChangeAspect="1"/>
          </p:cNvPicPr>
          <p:nvPr>
            <p:ph idx="1"/>
          </p:nvPr>
        </p:nvPicPr>
        <p:blipFill>
          <a:blip r:embed="rId2"/>
          <a:stretch>
            <a:fillRect/>
          </a:stretch>
        </p:blipFill>
        <p:spPr>
          <a:xfrm>
            <a:off x="543340" y="1987826"/>
            <a:ext cx="10810460" cy="2981739"/>
          </a:xfrm>
        </p:spPr>
      </p:pic>
    </p:spTree>
    <p:extLst>
      <p:ext uri="{BB962C8B-B14F-4D97-AF65-F5344CB8AC3E}">
        <p14:creationId xmlns:p14="http://schemas.microsoft.com/office/powerpoint/2010/main" val="2648204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77A5-5780-B70A-4103-508793A63C20}"/>
              </a:ext>
            </a:extLst>
          </p:cNvPr>
          <p:cNvSpPr>
            <a:spLocks noGrp="1"/>
          </p:cNvSpPr>
          <p:nvPr>
            <p:ph type="title"/>
          </p:nvPr>
        </p:nvSpPr>
        <p:spPr/>
        <p:txBody>
          <a:bodyPr/>
          <a:lstStyle/>
          <a:p>
            <a:r>
              <a:rPr lang="en-US" dirty="0" err="1"/>
              <a:t>Licenced</a:t>
            </a:r>
            <a:r>
              <a:rPr lang="en-US" dirty="0"/>
              <a:t> </a:t>
            </a:r>
            <a:r>
              <a:rPr lang="en-US" dirty="0" err="1"/>
              <a:t>WildFire</a:t>
            </a:r>
            <a:r>
              <a:rPr lang="en-US" dirty="0"/>
              <a:t> </a:t>
            </a:r>
            <a:r>
              <a:rPr lang="en-US" dirty="0" err="1"/>
              <a:t>Funtionality</a:t>
            </a:r>
            <a:endParaRPr lang="en-IN" dirty="0"/>
          </a:p>
        </p:txBody>
      </p:sp>
      <p:pic>
        <p:nvPicPr>
          <p:cNvPr id="5" name="Content Placeholder 4">
            <a:extLst>
              <a:ext uri="{FF2B5EF4-FFF2-40B4-BE49-F238E27FC236}">
                <a16:creationId xmlns:a16="http://schemas.microsoft.com/office/drawing/2014/main" id="{BB9D5A74-05BB-8C41-F8FB-47E98296D5C2}"/>
              </a:ext>
            </a:extLst>
          </p:cNvPr>
          <p:cNvPicPr>
            <a:picLocks noGrp="1" noChangeAspect="1"/>
          </p:cNvPicPr>
          <p:nvPr>
            <p:ph idx="1"/>
          </p:nvPr>
        </p:nvPicPr>
        <p:blipFill>
          <a:blip r:embed="rId2"/>
          <a:stretch>
            <a:fillRect/>
          </a:stretch>
        </p:blipFill>
        <p:spPr>
          <a:xfrm>
            <a:off x="715617" y="1690688"/>
            <a:ext cx="10638183" cy="3610182"/>
          </a:xfrm>
        </p:spPr>
      </p:pic>
    </p:spTree>
    <p:extLst>
      <p:ext uri="{BB962C8B-B14F-4D97-AF65-F5344CB8AC3E}">
        <p14:creationId xmlns:p14="http://schemas.microsoft.com/office/powerpoint/2010/main" val="117622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20E7DC-3B89-A436-8AE2-D0BCFF6A1C08}"/>
              </a:ext>
            </a:extLst>
          </p:cNvPr>
          <p:cNvPicPr>
            <a:picLocks noGrp="1" noChangeAspect="1"/>
          </p:cNvPicPr>
          <p:nvPr>
            <p:ph idx="1"/>
          </p:nvPr>
        </p:nvPicPr>
        <p:blipFill>
          <a:blip r:embed="rId2"/>
          <a:stretch>
            <a:fillRect/>
          </a:stretch>
        </p:blipFill>
        <p:spPr>
          <a:xfrm>
            <a:off x="503582" y="887896"/>
            <a:ext cx="11092069" cy="5104401"/>
          </a:xfrm>
        </p:spPr>
      </p:pic>
    </p:spTree>
    <p:extLst>
      <p:ext uri="{BB962C8B-B14F-4D97-AF65-F5344CB8AC3E}">
        <p14:creationId xmlns:p14="http://schemas.microsoft.com/office/powerpoint/2010/main" val="11764122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D43C-4585-C318-2DE1-1BB01822617D}"/>
              </a:ext>
            </a:extLst>
          </p:cNvPr>
          <p:cNvSpPr>
            <a:spLocks noGrp="1"/>
          </p:cNvSpPr>
          <p:nvPr>
            <p:ph type="title"/>
          </p:nvPr>
        </p:nvSpPr>
        <p:spPr/>
        <p:txBody>
          <a:bodyPr/>
          <a:lstStyle/>
          <a:p>
            <a:r>
              <a:rPr lang="en-US" dirty="0"/>
              <a:t>Certificate Management in the Web Interface</a:t>
            </a:r>
            <a:endParaRPr lang="en-IN" dirty="0"/>
          </a:p>
        </p:txBody>
      </p:sp>
      <p:pic>
        <p:nvPicPr>
          <p:cNvPr id="5" name="Content Placeholder 4">
            <a:extLst>
              <a:ext uri="{FF2B5EF4-FFF2-40B4-BE49-F238E27FC236}">
                <a16:creationId xmlns:a16="http://schemas.microsoft.com/office/drawing/2014/main" id="{7F0732B6-390A-E55E-B4DE-A93702225181}"/>
              </a:ext>
            </a:extLst>
          </p:cNvPr>
          <p:cNvPicPr>
            <a:picLocks noGrp="1" noChangeAspect="1"/>
          </p:cNvPicPr>
          <p:nvPr>
            <p:ph idx="1"/>
          </p:nvPr>
        </p:nvPicPr>
        <p:blipFill>
          <a:blip r:embed="rId2"/>
          <a:stretch>
            <a:fillRect/>
          </a:stretch>
        </p:blipFill>
        <p:spPr>
          <a:xfrm>
            <a:off x="838200" y="1940050"/>
            <a:ext cx="10515600" cy="4122487"/>
          </a:xfrm>
        </p:spPr>
      </p:pic>
    </p:spTree>
    <p:extLst>
      <p:ext uri="{BB962C8B-B14F-4D97-AF65-F5344CB8AC3E}">
        <p14:creationId xmlns:p14="http://schemas.microsoft.com/office/powerpoint/2010/main" val="36548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00B1-357B-FECA-9685-615E45329939}"/>
              </a:ext>
            </a:extLst>
          </p:cNvPr>
          <p:cNvSpPr>
            <a:spLocks noGrp="1"/>
          </p:cNvSpPr>
          <p:nvPr>
            <p:ph type="title"/>
          </p:nvPr>
        </p:nvSpPr>
        <p:spPr/>
        <p:txBody>
          <a:bodyPr/>
          <a:lstStyle/>
          <a:p>
            <a:r>
              <a:rPr lang="en-US" dirty="0"/>
              <a:t>Generate a CSR for the CA-Signed Certificate</a:t>
            </a:r>
            <a:endParaRPr lang="en-IN" dirty="0"/>
          </a:p>
        </p:txBody>
      </p:sp>
      <p:pic>
        <p:nvPicPr>
          <p:cNvPr id="5" name="Content Placeholder 4">
            <a:extLst>
              <a:ext uri="{FF2B5EF4-FFF2-40B4-BE49-F238E27FC236}">
                <a16:creationId xmlns:a16="http://schemas.microsoft.com/office/drawing/2014/main" id="{D3DBDE2B-CB93-F0E4-B776-5C4A41CC3C02}"/>
              </a:ext>
            </a:extLst>
          </p:cNvPr>
          <p:cNvPicPr>
            <a:picLocks noGrp="1" noChangeAspect="1"/>
          </p:cNvPicPr>
          <p:nvPr>
            <p:ph idx="1"/>
          </p:nvPr>
        </p:nvPicPr>
        <p:blipFill>
          <a:blip r:embed="rId2"/>
          <a:stretch>
            <a:fillRect/>
          </a:stretch>
        </p:blipFill>
        <p:spPr>
          <a:xfrm>
            <a:off x="1365919" y="1825625"/>
            <a:ext cx="9460162" cy="4351338"/>
          </a:xfrm>
        </p:spPr>
      </p:pic>
    </p:spTree>
    <p:extLst>
      <p:ext uri="{BB962C8B-B14F-4D97-AF65-F5344CB8AC3E}">
        <p14:creationId xmlns:p14="http://schemas.microsoft.com/office/powerpoint/2010/main" val="1152537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3E58-60DD-D79F-7C24-D2604A52C47A}"/>
              </a:ext>
            </a:extLst>
          </p:cNvPr>
          <p:cNvSpPr>
            <a:spLocks noGrp="1"/>
          </p:cNvSpPr>
          <p:nvPr>
            <p:ph type="title"/>
          </p:nvPr>
        </p:nvSpPr>
        <p:spPr/>
        <p:txBody>
          <a:bodyPr/>
          <a:lstStyle/>
          <a:p>
            <a:r>
              <a:rPr lang="en-IN" b="1" i="0" dirty="0">
                <a:solidFill>
                  <a:srgbClr val="141414"/>
                </a:solidFill>
                <a:effectLst/>
                <a:latin typeface="Decimal-Bold"/>
              </a:rPr>
              <a:t>SSL Forward Proxy</a:t>
            </a:r>
            <a:br>
              <a:rPr lang="en-IN" b="1" i="0" dirty="0">
                <a:solidFill>
                  <a:srgbClr val="141414"/>
                </a:solidFill>
                <a:effectLst/>
                <a:latin typeface="Decimal-Bold"/>
              </a:rPr>
            </a:br>
            <a:endParaRPr lang="en-IN" dirty="0"/>
          </a:p>
        </p:txBody>
      </p:sp>
      <p:sp>
        <p:nvSpPr>
          <p:cNvPr id="3" name="Content Placeholder 2">
            <a:extLst>
              <a:ext uri="{FF2B5EF4-FFF2-40B4-BE49-F238E27FC236}">
                <a16:creationId xmlns:a16="http://schemas.microsoft.com/office/drawing/2014/main" id="{3E054B70-1A63-291C-C017-BD0DC5EF6C7F}"/>
              </a:ext>
            </a:extLst>
          </p:cNvPr>
          <p:cNvSpPr>
            <a:spLocks noGrp="1"/>
          </p:cNvSpPr>
          <p:nvPr>
            <p:ph idx="1"/>
          </p:nvPr>
        </p:nvSpPr>
        <p:spPr/>
        <p:txBody>
          <a:bodyPr/>
          <a:lstStyle/>
          <a:p>
            <a:r>
              <a:rPr lang="en-US" b="0" i="0" dirty="0">
                <a:solidFill>
                  <a:srgbClr val="141414"/>
                </a:solidFill>
                <a:effectLst/>
                <a:latin typeface="Decimal-Book"/>
              </a:rPr>
              <a:t>The firewall uses SSL Forward Proxy to decrypt and inspect SSL traffic when you do not have access to private key of the SSL server. Before you configure SSL Forward Proxy, you must deploy the certificates that are used by SSL to confirm the identity of an endpoint. The firewall and SSL server must share a common CA for the firewall to validate the identity of the server. The SSL client and the firewall must have access to a common CA for the client to validate the identity of the firewall. </a:t>
            </a:r>
            <a:endParaRPr lang="en-IN" dirty="0"/>
          </a:p>
        </p:txBody>
      </p:sp>
    </p:spTree>
    <p:extLst>
      <p:ext uri="{BB962C8B-B14F-4D97-AF65-F5344CB8AC3E}">
        <p14:creationId xmlns:p14="http://schemas.microsoft.com/office/powerpoint/2010/main" val="682399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49E21-EF17-5A7B-C334-0F90C699F2F7}"/>
              </a:ext>
            </a:extLst>
          </p:cNvPr>
          <p:cNvSpPr>
            <a:spLocks noGrp="1"/>
          </p:cNvSpPr>
          <p:nvPr>
            <p:ph type="title"/>
          </p:nvPr>
        </p:nvSpPr>
        <p:spPr/>
        <p:txBody>
          <a:bodyPr/>
          <a:lstStyle/>
          <a:p>
            <a:r>
              <a:rPr lang="en-US" dirty="0"/>
              <a:t>SSH Decryption</a:t>
            </a:r>
            <a:endParaRPr lang="en-IN" dirty="0"/>
          </a:p>
        </p:txBody>
      </p:sp>
      <p:pic>
        <p:nvPicPr>
          <p:cNvPr id="5" name="Content Placeholder 4">
            <a:extLst>
              <a:ext uri="{FF2B5EF4-FFF2-40B4-BE49-F238E27FC236}">
                <a16:creationId xmlns:a16="http://schemas.microsoft.com/office/drawing/2014/main" id="{68870ED2-AD78-934C-6D54-B85E050F8F4B}"/>
              </a:ext>
            </a:extLst>
          </p:cNvPr>
          <p:cNvPicPr>
            <a:picLocks noGrp="1" noChangeAspect="1"/>
          </p:cNvPicPr>
          <p:nvPr>
            <p:ph idx="1"/>
          </p:nvPr>
        </p:nvPicPr>
        <p:blipFill>
          <a:blip r:embed="rId2"/>
          <a:stretch>
            <a:fillRect/>
          </a:stretch>
        </p:blipFill>
        <p:spPr>
          <a:xfrm>
            <a:off x="838200" y="2149114"/>
            <a:ext cx="10515600" cy="3704359"/>
          </a:xfrm>
        </p:spPr>
      </p:pic>
    </p:spTree>
    <p:extLst>
      <p:ext uri="{BB962C8B-B14F-4D97-AF65-F5344CB8AC3E}">
        <p14:creationId xmlns:p14="http://schemas.microsoft.com/office/powerpoint/2010/main" val="973130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2BAEED-8D6F-D2F4-8B3E-ACA30D14A43F}"/>
              </a:ext>
            </a:extLst>
          </p:cNvPr>
          <p:cNvPicPr>
            <a:picLocks noChangeAspect="1"/>
          </p:cNvPicPr>
          <p:nvPr/>
        </p:nvPicPr>
        <p:blipFill>
          <a:blip r:embed="rId2"/>
          <a:stretch>
            <a:fillRect/>
          </a:stretch>
        </p:blipFill>
        <p:spPr>
          <a:xfrm>
            <a:off x="1470967" y="647312"/>
            <a:ext cx="9250066" cy="5563376"/>
          </a:xfrm>
          <a:prstGeom prst="rect">
            <a:avLst/>
          </a:prstGeom>
        </p:spPr>
      </p:pic>
    </p:spTree>
    <p:extLst>
      <p:ext uri="{BB962C8B-B14F-4D97-AF65-F5344CB8AC3E}">
        <p14:creationId xmlns:p14="http://schemas.microsoft.com/office/powerpoint/2010/main" val="19266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8623-6E3A-DC9F-8740-D0254916BD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6B25BF1-7663-6ECE-9604-5C5F58C00E7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070390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9484-B427-E24D-76FB-107F926992F5}"/>
              </a:ext>
            </a:extLst>
          </p:cNvPr>
          <p:cNvSpPr>
            <a:spLocks noGrp="1"/>
          </p:cNvSpPr>
          <p:nvPr>
            <p:ph type="title"/>
          </p:nvPr>
        </p:nvSpPr>
        <p:spPr/>
        <p:txBody>
          <a:bodyPr/>
          <a:lstStyle/>
          <a:p>
            <a:r>
              <a:rPr lang="en-US" dirty="0"/>
              <a:t>Subscription</a:t>
            </a:r>
            <a:endParaRPr lang="en-IN" dirty="0"/>
          </a:p>
        </p:txBody>
      </p:sp>
      <p:sp>
        <p:nvSpPr>
          <p:cNvPr id="3" name="Content Placeholder 2">
            <a:extLst>
              <a:ext uri="{FF2B5EF4-FFF2-40B4-BE49-F238E27FC236}">
                <a16:creationId xmlns:a16="http://schemas.microsoft.com/office/drawing/2014/main" id="{3C50D161-23F1-1AC5-8A89-667B08A1EC0C}"/>
              </a:ext>
            </a:extLst>
          </p:cNvPr>
          <p:cNvSpPr>
            <a:spLocks noGrp="1"/>
          </p:cNvSpPr>
          <p:nvPr>
            <p:ph idx="1"/>
          </p:nvPr>
        </p:nvSpPr>
        <p:spPr/>
        <p:txBody>
          <a:bodyPr>
            <a:normAutofit lnSpcReduction="10000"/>
          </a:bodyPr>
          <a:lstStyle/>
          <a:p>
            <a:r>
              <a:rPr lang="en-US" dirty="0"/>
              <a:t>Wildfire</a:t>
            </a:r>
          </a:p>
          <a:p>
            <a:r>
              <a:rPr lang="en-US" dirty="0"/>
              <a:t>Global Protect</a:t>
            </a:r>
          </a:p>
          <a:p>
            <a:r>
              <a:rPr lang="en-US" dirty="0"/>
              <a:t>Auto Focus</a:t>
            </a:r>
          </a:p>
          <a:p>
            <a:r>
              <a:rPr lang="en-US" dirty="0"/>
              <a:t>URL filtering</a:t>
            </a:r>
          </a:p>
          <a:p>
            <a:r>
              <a:rPr lang="en-US" dirty="0"/>
              <a:t>Virtual Systems</a:t>
            </a:r>
          </a:p>
          <a:p>
            <a:r>
              <a:rPr lang="en-US" dirty="0"/>
              <a:t>Cortex</a:t>
            </a:r>
          </a:p>
          <a:p>
            <a:r>
              <a:rPr lang="en-US" dirty="0"/>
              <a:t>Threat Prevention</a:t>
            </a:r>
          </a:p>
          <a:p>
            <a:r>
              <a:rPr lang="en-US" dirty="0"/>
              <a:t>DNS Security</a:t>
            </a:r>
          </a:p>
          <a:p>
            <a:r>
              <a:rPr lang="en-US" dirty="0"/>
              <a:t>SD-WAN</a:t>
            </a:r>
            <a:endParaRPr lang="en-IN" dirty="0"/>
          </a:p>
        </p:txBody>
      </p:sp>
    </p:spTree>
    <p:extLst>
      <p:ext uri="{BB962C8B-B14F-4D97-AF65-F5344CB8AC3E}">
        <p14:creationId xmlns:p14="http://schemas.microsoft.com/office/powerpoint/2010/main" val="3017964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8A573-D5A2-48CD-3CC0-C0DDA9F5FA9B}"/>
              </a:ext>
            </a:extLst>
          </p:cNvPr>
          <p:cNvSpPr>
            <a:spLocks noGrp="1"/>
          </p:cNvSpPr>
          <p:nvPr>
            <p:ph type="title"/>
          </p:nvPr>
        </p:nvSpPr>
        <p:spPr/>
        <p:txBody>
          <a:bodyPr/>
          <a:lstStyle/>
          <a:p>
            <a:r>
              <a:rPr lang="en-IN" dirty="0"/>
              <a:t>Configuration Management</a:t>
            </a:r>
          </a:p>
        </p:txBody>
      </p:sp>
      <p:pic>
        <p:nvPicPr>
          <p:cNvPr id="5" name="Content Placeholder 4">
            <a:extLst>
              <a:ext uri="{FF2B5EF4-FFF2-40B4-BE49-F238E27FC236}">
                <a16:creationId xmlns:a16="http://schemas.microsoft.com/office/drawing/2014/main" id="{B2459386-3F46-5F02-2190-B4FE9677EEAD}"/>
              </a:ext>
            </a:extLst>
          </p:cNvPr>
          <p:cNvPicPr>
            <a:picLocks noGrp="1" noChangeAspect="1"/>
          </p:cNvPicPr>
          <p:nvPr>
            <p:ph idx="1"/>
          </p:nvPr>
        </p:nvPicPr>
        <p:blipFill>
          <a:blip r:embed="rId2"/>
          <a:stretch>
            <a:fillRect/>
          </a:stretch>
        </p:blipFill>
        <p:spPr>
          <a:xfrm>
            <a:off x="1852020" y="2267502"/>
            <a:ext cx="8487960" cy="3467584"/>
          </a:xfrm>
        </p:spPr>
      </p:pic>
    </p:spTree>
    <p:extLst>
      <p:ext uri="{BB962C8B-B14F-4D97-AF65-F5344CB8AC3E}">
        <p14:creationId xmlns:p14="http://schemas.microsoft.com/office/powerpoint/2010/main" val="2549988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C9FBA4-BBB9-E681-1D6D-11F138A01062}"/>
              </a:ext>
            </a:extLst>
          </p:cNvPr>
          <p:cNvPicPr>
            <a:picLocks noGrp="1" noChangeAspect="1"/>
          </p:cNvPicPr>
          <p:nvPr>
            <p:ph idx="1"/>
          </p:nvPr>
        </p:nvPicPr>
        <p:blipFill>
          <a:blip r:embed="rId2"/>
          <a:stretch>
            <a:fillRect/>
          </a:stretch>
        </p:blipFill>
        <p:spPr>
          <a:xfrm>
            <a:off x="636104" y="450574"/>
            <a:ext cx="11065566" cy="5726389"/>
          </a:xfrm>
        </p:spPr>
      </p:pic>
    </p:spTree>
    <p:extLst>
      <p:ext uri="{BB962C8B-B14F-4D97-AF65-F5344CB8AC3E}">
        <p14:creationId xmlns:p14="http://schemas.microsoft.com/office/powerpoint/2010/main" val="348743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DFBD7D-0F80-F178-6DD6-5FCB6BFD57B5}"/>
              </a:ext>
            </a:extLst>
          </p:cNvPr>
          <p:cNvPicPr>
            <a:picLocks noGrp="1" noChangeAspect="1"/>
          </p:cNvPicPr>
          <p:nvPr>
            <p:ph idx="1"/>
          </p:nvPr>
        </p:nvPicPr>
        <p:blipFill>
          <a:blip r:embed="rId2"/>
          <a:stretch>
            <a:fillRect/>
          </a:stretch>
        </p:blipFill>
        <p:spPr>
          <a:xfrm>
            <a:off x="1113183" y="1690688"/>
            <a:ext cx="10800521" cy="4074008"/>
          </a:xfrm>
        </p:spPr>
      </p:pic>
    </p:spTree>
    <p:extLst>
      <p:ext uri="{BB962C8B-B14F-4D97-AF65-F5344CB8AC3E}">
        <p14:creationId xmlns:p14="http://schemas.microsoft.com/office/powerpoint/2010/main" val="182016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C4B4-6696-9EE3-F07B-D5FEDCF9CC14}"/>
              </a:ext>
            </a:extLst>
          </p:cNvPr>
          <p:cNvSpPr>
            <a:spLocks noGrp="1"/>
          </p:cNvSpPr>
          <p:nvPr>
            <p:ph type="title"/>
          </p:nvPr>
        </p:nvSpPr>
        <p:spPr>
          <a:xfrm>
            <a:off x="838200" y="365126"/>
            <a:ext cx="10515600" cy="496266"/>
          </a:xfrm>
        </p:spPr>
        <p:txBody>
          <a:bodyPr>
            <a:normAutofit fontScale="90000"/>
          </a:bodyPr>
          <a:lstStyle/>
          <a:p>
            <a:r>
              <a:rPr lang="en-IN" dirty="0"/>
              <a:t>Authentication Profiles</a:t>
            </a:r>
          </a:p>
        </p:txBody>
      </p:sp>
      <p:pic>
        <p:nvPicPr>
          <p:cNvPr id="5" name="Content Placeholder 4">
            <a:extLst>
              <a:ext uri="{FF2B5EF4-FFF2-40B4-BE49-F238E27FC236}">
                <a16:creationId xmlns:a16="http://schemas.microsoft.com/office/drawing/2014/main" id="{693C28BD-8D15-3059-8265-BDEC634D1BC2}"/>
              </a:ext>
            </a:extLst>
          </p:cNvPr>
          <p:cNvPicPr>
            <a:picLocks noGrp="1" noChangeAspect="1"/>
          </p:cNvPicPr>
          <p:nvPr>
            <p:ph idx="1"/>
          </p:nvPr>
        </p:nvPicPr>
        <p:blipFill>
          <a:blip r:embed="rId2"/>
          <a:stretch>
            <a:fillRect/>
          </a:stretch>
        </p:blipFill>
        <p:spPr>
          <a:xfrm>
            <a:off x="3872370" y="1825625"/>
            <a:ext cx="4447259" cy="4351338"/>
          </a:xfrm>
        </p:spPr>
      </p:pic>
    </p:spTree>
    <p:extLst>
      <p:ext uri="{BB962C8B-B14F-4D97-AF65-F5344CB8AC3E}">
        <p14:creationId xmlns:p14="http://schemas.microsoft.com/office/powerpoint/2010/main" val="132763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258</Words>
  <Application>Microsoft Office PowerPoint</Application>
  <PresentationFormat>Widescreen</PresentationFormat>
  <Paragraphs>44</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Decimal-Bold</vt:lpstr>
      <vt:lpstr>Decimal-Book</vt:lpstr>
      <vt:lpstr>Decimal-Medium</vt:lpstr>
      <vt:lpstr>Office Theme</vt:lpstr>
      <vt:lpstr>Palo Alto Networks Portfolio Overview Palo Alto Networks Portfolio Overview</vt:lpstr>
      <vt:lpstr>Next-Generation Firewall Architecture Single pass parallel processing</vt:lpstr>
      <vt:lpstr>Offering</vt:lpstr>
      <vt:lpstr>Activation of FW</vt:lpstr>
      <vt:lpstr>Subscription</vt:lpstr>
      <vt:lpstr>Configuration Management</vt:lpstr>
      <vt:lpstr>PowerPoint Presentation</vt:lpstr>
      <vt:lpstr>PowerPoint Presentation</vt:lpstr>
      <vt:lpstr>Authentication Profiles</vt:lpstr>
      <vt:lpstr>PowerPoint Presentation</vt:lpstr>
      <vt:lpstr>Password Authentication(Interective)</vt:lpstr>
      <vt:lpstr>PowerPoint Presentation</vt:lpstr>
      <vt:lpstr>Zone Security, Security and NAT Policies Cyber Attack Lifecycle </vt:lpstr>
      <vt:lpstr>Interface Types</vt:lpstr>
      <vt:lpstr>PowerPoint Presentation</vt:lpstr>
      <vt:lpstr>Security and NAT Policy</vt:lpstr>
      <vt:lpstr>SRC NAT</vt:lpstr>
      <vt:lpstr>DST NAT</vt:lpstr>
      <vt:lpstr>PowerPoint Presentation</vt:lpstr>
      <vt:lpstr>Mitigate DOS Attack</vt:lpstr>
      <vt:lpstr>PowerPoint Presentation</vt:lpstr>
      <vt:lpstr>DoS Protections and Security Policy Interaction</vt:lpstr>
      <vt:lpstr>PowerPoint Presentation</vt:lpstr>
      <vt:lpstr>DoS Protection Policies and Profiles </vt:lpstr>
      <vt:lpstr>Packet Buffer Protection: Percent of Buffer Used</vt:lpstr>
      <vt:lpstr>PowerPoint Presentation</vt:lpstr>
      <vt:lpstr>Create a Dynamic Address Group </vt:lpstr>
      <vt:lpstr>PowerPoint Presentation</vt:lpstr>
      <vt:lpstr>URL Filtering Action Precedence</vt:lpstr>
      <vt:lpstr>PowerPoint Presentation</vt:lpstr>
      <vt:lpstr>PowerPoint Presentation</vt:lpstr>
      <vt:lpstr>PowerPoint Presentation</vt:lpstr>
      <vt:lpstr>Moving to Application-Based Policies Greenfiled- Virtual Wire mode</vt:lpstr>
      <vt:lpstr>Greenfiled – Tap Mode</vt:lpstr>
      <vt:lpstr>PowerPoint Presentation</vt:lpstr>
      <vt:lpstr>Common Methods to Control Application Traffic </vt:lpstr>
      <vt:lpstr>PowerPoint Presentation</vt:lpstr>
      <vt:lpstr>PowerPoint Presentation</vt:lpstr>
      <vt:lpstr>WildFire Operation Overview</vt:lpstr>
      <vt:lpstr>Standard Wildfire Functionality</vt:lpstr>
      <vt:lpstr>Licenced WildFire Funtionality</vt:lpstr>
      <vt:lpstr>PowerPoint Presentation</vt:lpstr>
      <vt:lpstr>Certificate Management in the Web Interface</vt:lpstr>
      <vt:lpstr>Generate a CSR for the CA-Signed Certificate</vt:lpstr>
      <vt:lpstr>SSL Forward Proxy </vt:lpstr>
      <vt:lpstr>SSH Decryption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Palo Alto Networks Portfolio Overview Palo Alto Networks Portfolio Overview</dc:title>
  <dc:creator>Ankit Kulshrestha</dc:creator>
  <cp:lastModifiedBy>Ankit Kulshrestha</cp:lastModifiedBy>
  <cp:revision>2</cp:revision>
  <dcterms:created xsi:type="dcterms:W3CDTF">2023-07-23T06:01:56Z</dcterms:created>
  <dcterms:modified xsi:type="dcterms:W3CDTF">2023-08-17T07:04:44Z</dcterms:modified>
</cp:coreProperties>
</file>